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4.xml" ContentType="application/vnd.openxmlformats-officedocument.drawingml.chartshapes+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1140" r:id="rId2"/>
    <p:sldId id="1895" r:id="rId3"/>
    <p:sldId id="1898" r:id="rId4"/>
    <p:sldId id="1899" r:id="rId5"/>
    <p:sldId id="1894" r:id="rId6"/>
    <p:sldId id="1900" r:id="rId7"/>
    <p:sldId id="1486" r:id="rId8"/>
    <p:sldId id="1481" r:id="rId9"/>
    <p:sldId id="1482" r:id="rId10"/>
    <p:sldId id="1484" r:id="rId11"/>
    <p:sldId id="1875" r:id="rId12"/>
    <p:sldId id="1901" r:id="rId13"/>
    <p:sldId id="1877" r:id="rId14"/>
    <p:sldId id="1878" r:id="rId15"/>
    <p:sldId id="1916" r:id="rId16"/>
    <p:sldId id="1920" r:id="rId17"/>
    <p:sldId id="1928" r:id="rId18"/>
    <p:sldId id="1921" r:id="rId19"/>
    <p:sldId id="1922" r:id="rId20"/>
    <p:sldId id="1923" r:id="rId21"/>
    <p:sldId id="1924" r:id="rId22"/>
    <p:sldId id="1925" r:id="rId23"/>
    <p:sldId id="1466" r:id="rId24"/>
    <p:sldId id="1926" r:id="rId25"/>
    <p:sldId id="1325" r:id="rId26"/>
    <p:sldId id="1939" r:id="rId27"/>
    <p:sldId id="1865" r:id="rId28"/>
    <p:sldId id="1359" r:id="rId29"/>
    <p:sldId id="1360" r:id="rId30"/>
    <p:sldId id="1363" r:id="rId31"/>
    <p:sldId id="1364" r:id="rId32"/>
    <p:sldId id="1365" r:id="rId33"/>
    <p:sldId id="1376" r:id="rId34"/>
    <p:sldId id="1375" r:id="rId35"/>
    <p:sldId id="1245" r:id="rId36"/>
    <p:sldId id="616" r:id="rId37"/>
    <p:sldId id="617" r:id="rId38"/>
    <p:sldId id="1255" r:id="rId39"/>
    <p:sldId id="1256" r:id="rId40"/>
    <p:sldId id="1257" r:id="rId41"/>
    <p:sldId id="1931" r:id="rId42"/>
    <p:sldId id="1903" r:id="rId43"/>
    <p:sldId id="1904" r:id="rId44"/>
    <p:sldId id="1932" r:id="rId45"/>
    <p:sldId id="1933" r:id="rId46"/>
    <p:sldId id="1934" r:id="rId47"/>
    <p:sldId id="1935" r:id="rId48"/>
    <p:sldId id="1936" r:id="rId49"/>
    <p:sldId id="1937" r:id="rId50"/>
    <p:sldId id="1915" r:id="rId51"/>
    <p:sldId id="1912" r:id="rId52"/>
    <p:sldId id="1869" r:id="rId53"/>
    <p:sldId id="1729" r:id="rId54"/>
    <p:sldId id="1867" r:id="rId5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50"/>
    <a:srgbClr val="00B050"/>
    <a:srgbClr val="3333FF"/>
    <a:srgbClr val="3B669B"/>
    <a:srgbClr val="111B07"/>
    <a:srgbClr val="4E607C"/>
    <a:srgbClr val="586372"/>
    <a:srgbClr val="687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83" autoAdjust="0"/>
    <p:restoredTop sz="86443" autoAdjust="0"/>
  </p:normalViewPr>
  <p:slideViewPr>
    <p:cSldViewPr>
      <p:cViewPr varScale="1">
        <p:scale>
          <a:sx n="48" d="100"/>
          <a:sy n="48" d="100"/>
        </p:scale>
        <p:origin x="1216"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42607328605916"/>
          <c:y val="0.19369531607530241"/>
          <c:w val="0.79609319778591181"/>
          <c:h val="0.58796463634822693"/>
        </c:manualLayout>
      </c:layout>
      <c:barChart>
        <c:barDir val="col"/>
        <c:grouping val="clustered"/>
        <c:varyColors val="0"/>
        <c:ser>
          <c:idx val="0"/>
          <c:order val="0"/>
          <c:tx>
            <c:strRef>
              <c:f>Sheet1!$B$1</c:f>
              <c:strCache>
                <c:ptCount val="1"/>
                <c:pt idx="0">
                  <c:v>All Drugs/Alcohol</c:v>
                </c:pt>
              </c:strCache>
            </c:strRef>
          </c:tx>
          <c:spPr>
            <a:solidFill>
              <a:schemeClr val="accent2"/>
            </a:solidFill>
            <a:ln w="101481">
              <a:noFill/>
            </a:ln>
          </c:spPr>
          <c:invertIfNegative val="0"/>
          <c:dLbls>
            <c:dLbl>
              <c:idx val="5"/>
              <c:layout>
                <c:manualLayout>
                  <c:x val="3.236245954692438E-3"/>
                  <c:y val="2.4912536400256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FE-4A56-89D8-62F3C5ECE93A}"/>
                </c:ext>
              </c:extLst>
            </c:dLbl>
            <c:spPr>
              <a:noFill/>
              <a:ln>
                <a:noFill/>
              </a:ln>
              <a:effectLst/>
            </c:spPr>
            <c:txPr>
              <a:bodyPr/>
              <a:lstStyle/>
              <a:p>
                <a:pPr>
                  <a:defRPr sz="140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c:v>
                </c:pt>
                <c:pt idx="1">
                  <c:v>2014</c:v>
                </c:pt>
                <c:pt idx="2">
                  <c:v>2015</c:v>
                </c:pt>
                <c:pt idx="3">
                  <c:v>2016</c:v>
                </c:pt>
                <c:pt idx="4">
                  <c:v>2017*</c:v>
                </c:pt>
              </c:strCache>
            </c:strRef>
          </c:cat>
          <c:val>
            <c:numRef>
              <c:f>Sheet1!$B$2:$B$6</c:f>
              <c:numCache>
                <c:formatCode>General</c:formatCode>
                <c:ptCount val="5"/>
                <c:pt idx="0">
                  <c:v>36</c:v>
                </c:pt>
                <c:pt idx="1">
                  <c:v>43</c:v>
                </c:pt>
                <c:pt idx="2">
                  <c:v>50</c:v>
                </c:pt>
                <c:pt idx="3">
                  <c:v>84</c:v>
                </c:pt>
                <c:pt idx="4">
                  <c:v>101</c:v>
                </c:pt>
              </c:numCache>
            </c:numRef>
          </c:val>
          <c:extLst>
            <c:ext xmlns:c16="http://schemas.microsoft.com/office/drawing/2014/chart" uri="{C3380CC4-5D6E-409C-BE32-E72D297353CC}">
              <c16:uniqueId val="{00000000-7A22-4BE6-8C28-52044D105704}"/>
            </c:ext>
          </c:extLst>
        </c:ser>
        <c:dLbls>
          <c:showLegendKey val="0"/>
          <c:showVal val="0"/>
          <c:showCatName val="0"/>
          <c:showSerName val="0"/>
          <c:showPercent val="0"/>
          <c:showBubbleSize val="0"/>
        </c:dLbls>
        <c:gapWidth val="150"/>
        <c:axId val="100903552"/>
        <c:axId val="100921728"/>
      </c:barChart>
      <c:lineChart>
        <c:grouping val="standard"/>
        <c:varyColors val="0"/>
        <c:ser>
          <c:idx val="1"/>
          <c:order val="1"/>
          <c:tx>
            <c:strRef>
              <c:f>Sheet1!$C$1</c:f>
              <c:strCache>
                <c:ptCount val="1"/>
                <c:pt idx="0">
                  <c:v>Heroin</c:v>
                </c:pt>
              </c:strCache>
            </c:strRef>
          </c:tx>
          <c:spPr>
            <a:ln w="101481">
              <a:solidFill>
                <a:schemeClr val="accent3">
                  <a:lumMod val="60000"/>
                  <a:lumOff val="40000"/>
                </a:schemeClr>
              </a:solidFill>
              <a:prstDash val="solid"/>
            </a:ln>
          </c:spPr>
          <c:marker>
            <c:symbol val="none"/>
          </c:marker>
          <c:cat>
            <c:strRef>
              <c:f>Sheet1!$A$2:$A$6</c:f>
              <c:strCache>
                <c:ptCount val="5"/>
                <c:pt idx="0">
                  <c:v>2013</c:v>
                </c:pt>
                <c:pt idx="1">
                  <c:v>2014</c:v>
                </c:pt>
                <c:pt idx="2">
                  <c:v>2015</c:v>
                </c:pt>
                <c:pt idx="3">
                  <c:v>2016</c:v>
                </c:pt>
                <c:pt idx="4">
                  <c:v>2017*</c:v>
                </c:pt>
              </c:strCache>
            </c:strRef>
          </c:cat>
          <c:val>
            <c:numRef>
              <c:f>Sheet1!$C$2:$C$6</c:f>
              <c:numCache>
                <c:formatCode>General</c:formatCode>
                <c:ptCount val="5"/>
                <c:pt idx="0">
                  <c:v>22</c:v>
                </c:pt>
                <c:pt idx="1">
                  <c:v>23</c:v>
                </c:pt>
                <c:pt idx="2">
                  <c:v>27</c:v>
                </c:pt>
                <c:pt idx="3">
                  <c:v>42</c:v>
                </c:pt>
                <c:pt idx="4">
                  <c:v>55</c:v>
                </c:pt>
              </c:numCache>
            </c:numRef>
          </c:val>
          <c:smooth val="0"/>
          <c:extLst>
            <c:ext xmlns:c16="http://schemas.microsoft.com/office/drawing/2014/chart" uri="{C3380CC4-5D6E-409C-BE32-E72D297353CC}">
              <c16:uniqueId val="{00000001-7A22-4BE6-8C28-52044D105704}"/>
            </c:ext>
          </c:extLst>
        </c:ser>
        <c:ser>
          <c:idx val="2"/>
          <c:order val="2"/>
          <c:tx>
            <c:strRef>
              <c:f>Sheet1!$D$1</c:f>
              <c:strCache>
                <c:ptCount val="1"/>
                <c:pt idx="0">
                  <c:v>Fentanyl</c:v>
                </c:pt>
              </c:strCache>
            </c:strRef>
          </c:tx>
          <c:spPr>
            <a:ln w="101601">
              <a:solidFill>
                <a:schemeClr val="accent5">
                  <a:lumMod val="50000"/>
                </a:schemeClr>
              </a:solidFill>
            </a:ln>
          </c:spPr>
          <c:marker>
            <c:symbol val="none"/>
          </c:marker>
          <c:cat>
            <c:strRef>
              <c:f>Sheet1!$A$2:$A$6</c:f>
              <c:strCache>
                <c:ptCount val="5"/>
                <c:pt idx="0">
                  <c:v>2013</c:v>
                </c:pt>
                <c:pt idx="1">
                  <c:v>2014</c:v>
                </c:pt>
                <c:pt idx="2">
                  <c:v>2015</c:v>
                </c:pt>
                <c:pt idx="3">
                  <c:v>2016</c:v>
                </c:pt>
                <c:pt idx="4">
                  <c:v>2017*</c:v>
                </c:pt>
              </c:strCache>
            </c:strRef>
          </c:cat>
          <c:val>
            <c:numRef>
              <c:f>Sheet1!$D$2:$D$6</c:f>
              <c:numCache>
                <c:formatCode>General</c:formatCode>
                <c:ptCount val="5"/>
                <c:pt idx="0">
                  <c:v>1</c:v>
                </c:pt>
                <c:pt idx="1">
                  <c:v>2</c:v>
                </c:pt>
                <c:pt idx="2">
                  <c:v>16</c:v>
                </c:pt>
                <c:pt idx="3">
                  <c:v>46</c:v>
                </c:pt>
                <c:pt idx="4">
                  <c:v>73</c:v>
                </c:pt>
              </c:numCache>
            </c:numRef>
          </c:val>
          <c:smooth val="0"/>
          <c:extLst>
            <c:ext xmlns:c16="http://schemas.microsoft.com/office/drawing/2014/chart" uri="{C3380CC4-5D6E-409C-BE32-E72D297353CC}">
              <c16:uniqueId val="{00000002-7A22-4BE6-8C28-52044D105704}"/>
            </c:ext>
          </c:extLst>
        </c:ser>
        <c:dLbls>
          <c:showLegendKey val="0"/>
          <c:showVal val="0"/>
          <c:showCatName val="0"/>
          <c:showSerName val="0"/>
          <c:showPercent val="0"/>
          <c:showBubbleSize val="0"/>
        </c:dLbls>
        <c:marker val="1"/>
        <c:smooth val="0"/>
        <c:axId val="100923648"/>
        <c:axId val="101978112"/>
      </c:lineChart>
      <c:catAx>
        <c:axId val="100903552"/>
        <c:scaling>
          <c:orientation val="minMax"/>
        </c:scaling>
        <c:delete val="0"/>
        <c:axPos val="b"/>
        <c:numFmt formatCode="General" sourceLinked="1"/>
        <c:majorTickMark val="out"/>
        <c:minorTickMark val="none"/>
        <c:tickLblPos val="nextTo"/>
        <c:txPr>
          <a:bodyPr/>
          <a:lstStyle/>
          <a:p>
            <a:pPr>
              <a:defRPr baseline="0">
                <a:latin typeface="Arial Narrow" panose="020B0606020202030204" pitchFamily="34" charset="0"/>
              </a:defRPr>
            </a:pPr>
            <a:endParaRPr lang="en-US"/>
          </a:p>
        </c:txPr>
        <c:crossAx val="100921728"/>
        <c:crosses val="autoZero"/>
        <c:auto val="1"/>
        <c:lblAlgn val="ctr"/>
        <c:lblOffset val="100"/>
        <c:noMultiLvlLbl val="0"/>
      </c:catAx>
      <c:valAx>
        <c:axId val="100921728"/>
        <c:scaling>
          <c:orientation val="minMax"/>
        </c:scaling>
        <c:delete val="1"/>
        <c:axPos val="l"/>
        <c:majorGridlines/>
        <c:title>
          <c:tx>
            <c:rich>
              <a:bodyPr/>
              <a:lstStyle/>
              <a:p>
                <a:pPr>
                  <a:defRPr sz="1790" b="1" i="0" u="none" strike="noStrike" baseline="0">
                    <a:solidFill>
                      <a:srgbClr val="993300"/>
                    </a:solidFill>
                    <a:latin typeface="Arial Narrow"/>
                    <a:ea typeface="Arial Narrow"/>
                    <a:cs typeface="Arial Narrow"/>
                  </a:defRPr>
                </a:pPr>
                <a:r>
                  <a:rPr lang="en-US" dirty="0"/>
                  <a:t>Number of Deaths</a:t>
                </a:r>
              </a:p>
            </c:rich>
          </c:tx>
          <c:overlay val="0"/>
        </c:title>
        <c:numFmt formatCode="General" sourceLinked="1"/>
        <c:majorTickMark val="out"/>
        <c:minorTickMark val="none"/>
        <c:tickLblPos val="nextTo"/>
        <c:crossAx val="100903552"/>
        <c:crosses val="autoZero"/>
        <c:crossBetween val="between"/>
      </c:valAx>
      <c:catAx>
        <c:axId val="100923648"/>
        <c:scaling>
          <c:orientation val="minMax"/>
        </c:scaling>
        <c:delete val="1"/>
        <c:axPos val="b"/>
        <c:numFmt formatCode="General" sourceLinked="1"/>
        <c:majorTickMark val="out"/>
        <c:minorTickMark val="none"/>
        <c:tickLblPos val="nextTo"/>
        <c:crossAx val="101978112"/>
        <c:crosses val="autoZero"/>
        <c:auto val="1"/>
        <c:lblAlgn val="ctr"/>
        <c:lblOffset val="100"/>
        <c:noMultiLvlLbl val="0"/>
      </c:catAx>
      <c:valAx>
        <c:axId val="101978112"/>
        <c:scaling>
          <c:orientation val="minMax"/>
          <c:max val="13"/>
          <c:min val="8"/>
        </c:scaling>
        <c:delete val="1"/>
        <c:axPos val="r"/>
        <c:numFmt formatCode="General" sourceLinked="1"/>
        <c:majorTickMark val="out"/>
        <c:minorTickMark val="none"/>
        <c:tickLblPos val="nextTo"/>
        <c:crossAx val="100923648"/>
        <c:crosses val="max"/>
        <c:crossBetween val="between"/>
        <c:majorUnit val="1"/>
      </c:valAx>
      <c:spPr>
        <a:noFill/>
        <a:ln w="25400">
          <a:noFill/>
        </a:ln>
      </c:spPr>
    </c:plotArea>
    <c:legend>
      <c:legendPos val="r"/>
      <c:legendEntry>
        <c:idx val="0"/>
        <c:txPr>
          <a:bodyPr/>
          <a:lstStyle/>
          <a:p>
            <a:pPr>
              <a:defRPr sz="1800" baseline="0">
                <a:latin typeface="Arial Narrow" panose="020B0606020202030204" pitchFamily="34" charset="0"/>
              </a:defRPr>
            </a:pPr>
            <a:endParaRPr lang="en-US"/>
          </a:p>
        </c:txPr>
      </c:legendEntry>
      <c:legendEntry>
        <c:idx val="1"/>
        <c:txPr>
          <a:bodyPr/>
          <a:lstStyle/>
          <a:p>
            <a:pPr>
              <a:defRPr sz="1800" baseline="0">
                <a:latin typeface="Arial Narrow" panose="020B0606020202030204" pitchFamily="34" charset="0"/>
              </a:defRPr>
            </a:pPr>
            <a:endParaRPr lang="en-US"/>
          </a:p>
        </c:txPr>
      </c:legendEntry>
      <c:legendEntry>
        <c:idx val="2"/>
        <c:txPr>
          <a:bodyPr/>
          <a:lstStyle/>
          <a:p>
            <a:pPr>
              <a:defRPr sz="1800" baseline="0">
                <a:latin typeface="Arial Narrow" panose="020B0606020202030204" pitchFamily="34" charset="0"/>
              </a:defRPr>
            </a:pPr>
            <a:endParaRPr lang="en-US"/>
          </a:p>
        </c:txPr>
      </c:legendEntry>
      <c:layout>
        <c:manualLayout>
          <c:xMode val="edge"/>
          <c:yMode val="edge"/>
          <c:x val="4.6454767726161368E-2"/>
          <c:y val="0.13238289205702647"/>
          <c:w val="0.89731051344743273"/>
          <c:h val="5.9063136456211814E-2"/>
        </c:manualLayout>
      </c:layout>
      <c:overlay val="0"/>
      <c:txPr>
        <a:bodyPr/>
        <a:lstStyle/>
        <a:p>
          <a:pPr>
            <a:defRPr sz="1400">
              <a:latin typeface="Arial Narrow" panose="020B0606020202030204" pitchFamily="34" charset="0"/>
            </a:defRPr>
          </a:pPr>
          <a:endParaRPr lang="en-US"/>
        </a:p>
      </c:txPr>
    </c:legend>
    <c:plotVisOnly val="1"/>
    <c:dispBlanksAs val="gap"/>
    <c:showDLblsOverMax val="0"/>
  </c:chart>
  <c:txPr>
    <a:bodyPr/>
    <a:lstStyle/>
    <a:p>
      <a:pPr>
        <a:defRPr sz="1798">
          <a:solidFill>
            <a:schemeClr val="accent6">
              <a:lumMod val="50000"/>
            </a:schemeClr>
          </a:solidFil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25511338109763"/>
          <c:y val="4.7866707529822243E-2"/>
          <c:w val="0.70418008559740841"/>
          <c:h val="0.83266726389740209"/>
        </c:manualLayout>
      </c:layout>
      <c:lineChart>
        <c:grouping val="standard"/>
        <c:varyColors val="0"/>
        <c:ser>
          <c:idx val="0"/>
          <c:order val="0"/>
          <c:tx>
            <c:strRef>
              <c:f>Sheet1!$B$1</c:f>
              <c:strCache>
                <c:ptCount val="1"/>
                <c:pt idx="0">
                  <c:v>Harford</c:v>
                </c:pt>
              </c:strCache>
            </c:strRef>
          </c:tx>
          <c:spPr>
            <a:ln w="152400">
              <a:solidFill>
                <a:schemeClr val="accent2"/>
              </a:solidFill>
            </a:ln>
          </c:spPr>
          <c:marker>
            <c:symbol val="none"/>
          </c:marker>
          <c:dLbls>
            <c:dLbl>
              <c:idx val="3"/>
              <c:layout>
                <c:manualLayout>
                  <c:x val="-4.8986545600718828E-2"/>
                  <c:y val="-6.2836767410061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5E-4538-B861-C434089D0DB3}"/>
                </c:ext>
              </c:extLst>
            </c:dLbl>
            <c:dLbl>
              <c:idx val="5"/>
              <c:layout>
                <c:manualLayout>
                  <c:x val="-2.3461020075193413E-2"/>
                  <c:y val="-3.5890659625630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5E-4538-B861-C434089D0DB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2011-13</c:v>
                </c:pt>
                <c:pt idx="1">
                  <c:v>2012-14</c:v>
                </c:pt>
                <c:pt idx="2">
                  <c:v>2013-15</c:v>
                </c:pt>
                <c:pt idx="3">
                  <c:v>2014-16</c:v>
                </c:pt>
                <c:pt idx="4">
                  <c:v>2015-17</c:v>
                </c:pt>
              </c:strCache>
            </c:strRef>
          </c:cat>
          <c:val>
            <c:numRef>
              <c:f>Sheet1!$B$2:$B$7</c:f>
              <c:numCache>
                <c:formatCode>0.0</c:formatCode>
                <c:ptCount val="5"/>
                <c:pt idx="0">
                  <c:v>17.100000000000001</c:v>
                </c:pt>
                <c:pt idx="1">
                  <c:v>17.399999999999999</c:v>
                </c:pt>
                <c:pt idx="2">
                  <c:v>18.8</c:v>
                </c:pt>
                <c:pt idx="3">
                  <c:v>19</c:v>
                </c:pt>
                <c:pt idx="4">
                  <c:v>20.3</c:v>
                </c:pt>
              </c:numCache>
            </c:numRef>
          </c:val>
          <c:smooth val="0"/>
          <c:extLst>
            <c:ext xmlns:c16="http://schemas.microsoft.com/office/drawing/2014/chart" uri="{C3380CC4-5D6E-409C-BE32-E72D297353CC}">
              <c16:uniqueId val="{00000002-FB5E-4538-B861-C434089D0DB3}"/>
            </c:ext>
          </c:extLst>
        </c:ser>
        <c:ser>
          <c:idx val="1"/>
          <c:order val="1"/>
          <c:tx>
            <c:strRef>
              <c:f>Sheet1!$C$1</c:f>
              <c:strCache>
                <c:ptCount val="1"/>
                <c:pt idx="0">
                  <c:v>Maryland</c:v>
                </c:pt>
              </c:strCache>
            </c:strRef>
          </c:tx>
          <c:spPr>
            <a:ln w="152400">
              <a:solidFill>
                <a:schemeClr val="accent1"/>
              </a:solidFill>
              <a:prstDash val="sysDash"/>
            </a:ln>
          </c:spPr>
          <c:marker>
            <c:symbol val="none"/>
          </c:marker>
          <c:dLbls>
            <c:dLbl>
              <c:idx val="3"/>
              <c:layout>
                <c:manualLayout>
                  <c:x val="-2.9467026081199308E-2"/>
                  <c:y val="4.78669432787967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5E-4538-B861-C434089D0DB3}"/>
                </c:ext>
              </c:extLst>
            </c:dLbl>
            <c:dLbl>
              <c:idx val="5"/>
              <c:layout>
                <c:manualLayout>
                  <c:x val="-1.5953512567685797E-2"/>
                  <c:y val="3.58908953746051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5E-4538-B861-C434089D0DB3}"/>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2011-13</c:v>
                </c:pt>
                <c:pt idx="1">
                  <c:v>2012-14</c:v>
                </c:pt>
                <c:pt idx="2">
                  <c:v>2013-15</c:v>
                </c:pt>
                <c:pt idx="3">
                  <c:v>2014-16</c:v>
                </c:pt>
                <c:pt idx="4">
                  <c:v>2015-17</c:v>
                </c:pt>
              </c:strCache>
            </c:strRef>
          </c:cat>
          <c:val>
            <c:numRef>
              <c:f>Sheet1!$C$2:$C$7</c:f>
              <c:numCache>
                <c:formatCode>0.0</c:formatCode>
                <c:ptCount val="5"/>
                <c:pt idx="0">
                  <c:v>14.6</c:v>
                </c:pt>
                <c:pt idx="1">
                  <c:v>14.3</c:v>
                </c:pt>
                <c:pt idx="2">
                  <c:v>15</c:v>
                </c:pt>
                <c:pt idx="3">
                  <c:v>16.100000000000001</c:v>
                </c:pt>
                <c:pt idx="4">
                  <c:v>17</c:v>
                </c:pt>
              </c:numCache>
            </c:numRef>
          </c:val>
          <c:smooth val="0"/>
          <c:extLst>
            <c:ext xmlns:c16="http://schemas.microsoft.com/office/drawing/2014/chart" uri="{C3380CC4-5D6E-409C-BE32-E72D297353CC}">
              <c16:uniqueId val="{00000005-FB5E-4538-B861-C434089D0DB3}"/>
            </c:ext>
          </c:extLst>
        </c:ser>
        <c:dLbls>
          <c:showLegendKey val="0"/>
          <c:showVal val="0"/>
          <c:showCatName val="0"/>
          <c:showSerName val="0"/>
          <c:showPercent val="0"/>
          <c:showBubbleSize val="0"/>
        </c:dLbls>
        <c:smooth val="0"/>
        <c:axId val="45851008"/>
        <c:axId val="45852544"/>
      </c:lineChart>
      <c:catAx>
        <c:axId val="45851008"/>
        <c:scaling>
          <c:orientation val="minMax"/>
        </c:scaling>
        <c:delete val="0"/>
        <c:axPos val="b"/>
        <c:numFmt formatCode="General" sourceLinked="0"/>
        <c:majorTickMark val="out"/>
        <c:minorTickMark val="none"/>
        <c:tickLblPos val="nextTo"/>
        <c:crossAx val="45852544"/>
        <c:crosses val="autoZero"/>
        <c:auto val="1"/>
        <c:lblAlgn val="ctr"/>
        <c:lblOffset val="100"/>
        <c:noMultiLvlLbl val="0"/>
      </c:catAx>
      <c:valAx>
        <c:axId val="45852544"/>
        <c:scaling>
          <c:orientation val="minMax"/>
          <c:max val="22"/>
          <c:min val="13"/>
        </c:scaling>
        <c:delete val="0"/>
        <c:axPos val="l"/>
        <c:title>
          <c:tx>
            <c:rich>
              <a:bodyPr rot="-5400000" vert="horz"/>
              <a:lstStyle/>
              <a:p>
                <a:pPr>
                  <a:defRPr/>
                </a:pPr>
                <a:r>
                  <a:rPr lang="en-US" dirty="0"/>
                  <a:t>Per 100,000 Population</a:t>
                </a:r>
              </a:p>
            </c:rich>
          </c:tx>
          <c:overlay val="0"/>
        </c:title>
        <c:numFmt formatCode="0" sourceLinked="0"/>
        <c:majorTickMark val="out"/>
        <c:minorTickMark val="none"/>
        <c:tickLblPos val="nextTo"/>
        <c:crossAx val="45851008"/>
        <c:crosses val="autoZero"/>
        <c:crossBetween val="between"/>
        <c:majorUnit val="1"/>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Harford</c:v>
                </c:pt>
              </c:strCache>
            </c:strRef>
          </c:tx>
          <c:spPr>
            <a:ln w="101600">
              <a:solidFill>
                <a:schemeClr val="accent2"/>
              </a:solidFill>
            </a:ln>
          </c:spPr>
          <c:marker>
            <c:symbol val="none"/>
          </c:marker>
          <c:dLbls>
            <c:dLbl>
              <c:idx val="0"/>
              <c:layout>
                <c:manualLayout>
                  <c:x val="-3.4331890946064175E-2"/>
                  <c:y val="4.7814371257485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A5-4C4D-8664-FD69C3A6A90B}"/>
                </c:ext>
              </c:extLst>
            </c:dLbl>
            <c:dLbl>
              <c:idx val="1"/>
              <c:layout>
                <c:manualLayout>
                  <c:x val="-2.9827386441559668E-2"/>
                  <c:y val="-3.6017964071856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A5-4C4D-8664-FD69C3A6A90B}"/>
                </c:ext>
              </c:extLst>
            </c:dLbl>
            <c:dLbl>
              <c:idx val="2"/>
              <c:layout>
                <c:manualLayout>
                  <c:x val="-3.733489394906718E-2"/>
                  <c:y val="-3.9011976047904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5-4C4D-8664-FD69C3A6A90B}"/>
                </c:ext>
              </c:extLst>
            </c:dLbl>
            <c:dLbl>
              <c:idx val="3"/>
              <c:layout>
                <c:manualLayout>
                  <c:x val="-2.3821380435553773E-2"/>
                  <c:y val="-3.3023952095808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A5-4C4D-8664-FD69C3A6A90B}"/>
                </c:ext>
              </c:extLst>
            </c:dLbl>
            <c:dLbl>
              <c:idx val="4"/>
              <c:layout>
                <c:manualLayout>
                  <c:x val="-4.0337896952070178E-2"/>
                  <c:y val="-4.4999999999999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A5-4C4D-8664-FD69C3A6A90B}"/>
                </c:ext>
              </c:extLst>
            </c:dLbl>
            <c:dLbl>
              <c:idx val="5"/>
              <c:layout>
                <c:manualLayout>
                  <c:x val="-1.8299638220898064E-2"/>
                  <c:y val="2.9977603847423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A5-4C4D-8664-FD69C3A6A90B}"/>
                </c:ext>
              </c:extLst>
            </c:dLbl>
            <c:spPr>
              <a:noFill/>
              <a:ln>
                <a:noFill/>
              </a:ln>
              <a:effectLst/>
            </c:spPr>
            <c:txPr>
              <a:bodyPr wrap="square" lIns="38100" tIns="19050" rIns="38100" bIns="19050" anchor="ctr">
                <a:spAutoFit/>
              </a:bodyPr>
              <a:lstStyle/>
              <a:p>
                <a:pPr>
                  <a:defRPr sz="1600" baseline="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0.0</c:formatCode>
                <c:ptCount val="5"/>
                <c:pt idx="0">
                  <c:v>10.199999999999999</c:v>
                </c:pt>
                <c:pt idx="1">
                  <c:v>10.199999999999999</c:v>
                </c:pt>
                <c:pt idx="2">
                  <c:v>14.1</c:v>
                </c:pt>
                <c:pt idx="3">
                  <c:v>11.7</c:v>
                </c:pt>
                <c:pt idx="4">
                  <c:v>12.9</c:v>
                </c:pt>
              </c:numCache>
            </c:numRef>
          </c:val>
          <c:smooth val="0"/>
          <c:extLst>
            <c:ext xmlns:c16="http://schemas.microsoft.com/office/drawing/2014/chart" uri="{C3380CC4-5D6E-409C-BE32-E72D297353CC}">
              <c16:uniqueId val="{00000006-27A5-4C4D-8664-FD69C3A6A90B}"/>
            </c:ext>
          </c:extLst>
        </c:ser>
        <c:ser>
          <c:idx val="1"/>
          <c:order val="1"/>
          <c:tx>
            <c:strRef>
              <c:f>Sheet1!$C$1</c:f>
              <c:strCache>
                <c:ptCount val="1"/>
                <c:pt idx="0">
                  <c:v>Maryland</c:v>
                </c:pt>
              </c:strCache>
            </c:strRef>
          </c:tx>
          <c:spPr>
            <a:ln w="101600">
              <a:solidFill>
                <a:schemeClr val="accent1"/>
              </a:solidFill>
              <a:prstDash val="sysDash"/>
            </a:ln>
          </c:spPr>
          <c:marker>
            <c:symbol val="none"/>
          </c:marker>
          <c:dLbls>
            <c:dLbl>
              <c:idx val="0"/>
              <c:layout>
                <c:manualLayout>
                  <c:x val="-4.183939845357168E-2"/>
                  <c:y val="-4.1826347305389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A5-4C4D-8664-FD69C3A6A90B}"/>
                </c:ext>
              </c:extLst>
            </c:dLbl>
            <c:dLbl>
              <c:idx val="1"/>
              <c:layout>
                <c:manualLayout>
                  <c:x val="-2.6824383438556667E-2"/>
                  <c:y val="5.6976047904191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A5-4C4D-8664-FD69C3A6A90B}"/>
                </c:ext>
              </c:extLst>
            </c:dLbl>
            <c:dLbl>
              <c:idx val="2"/>
              <c:layout>
                <c:manualLayout>
                  <c:x val="-4.6343902958076187E-2"/>
                  <c:y val="3.3023952095808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A5-4C4D-8664-FD69C3A6A90B}"/>
                </c:ext>
              </c:extLst>
            </c:dLbl>
            <c:dLbl>
              <c:idx val="3"/>
              <c:layout>
                <c:manualLayout>
                  <c:x val="-2.5322881937055276E-2"/>
                  <c:y val="4.7994011976047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A5-4C4D-8664-FD69C3A6A90B}"/>
                </c:ext>
              </c:extLst>
            </c:dLbl>
            <c:dLbl>
              <c:idx val="4"/>
              <c:layout>
                <c:manualLayout>
                  <c:x val="-4.9346905961079192E-2"/>
                  <c:y val="2.703592814371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A5-4C4D-8664-FD69C3A6A90B}"/>
                </c:ext>
              </c:extLst>
            </c:dLbl>
            <c:dLbl>
              <c:idx val="5"/>
              <c:layout>
                <c:manualLayout>
                  <c:x val="-2.7308647229907071E-2"/>
                  <c:y val="-3.5965392050544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A5-4C4D-8664-FD69C3A6A90B}"/>
                </c:ext>
              </c:extLst>
            </c:dLbl>
            <c:spPr>
              <a:noFill/>
              <a:ln>
                <a:noFill/>
              </a:ln>
              <a:effectLst/>
            </c:spPr>
            <c:txPr>
              <a:bodyPr wrap="square" lIns="38100" tIns="19050" rIns="38100" bIns="19050" anchor="ctr">
                <a:spAutoFit/>
              </a:bodyPr>
              <a:lstStyle/>
              <a:p>
                <a:pPr>
                  <a:defRPr sz="1600" baseline="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0.0</c:formatCode>
                <c:ptCount val="5"/>
                <c:pt idx="0">
                  <c:v>10.199999999999999</c:v>
                </c:pt>
                <c:pt idx="1">
                  <c:v>9.1999999999999993</c:v>
                </c:pt>
                <c:pt idx="2">
                  <c:v>9.9</c:v>
                </c:pt>
                <c:pt idx="3">
                  <c:v>7.3</c:v>
                </c:pt>
                <c:pt idx="4">
                  <c:v>6.6</c:v>
                </c:pt>
              </c:numCache>
            </c:numRef>
          </c:val>
          <c:smooth val="0"/>
          <c:extLst>
            <c:ext xmlns:c16="http://schemas.microsoft.com/office/drawing/2014/chart" uri="{C3380CC4-5D6E-409C-BE32-E72D297353CC}">
              <c16:uniqueId val="{0000000D-27A5-4C4D-8664-FD69C3A6A90B}"/>
            </c:ext>
          </c:extLst>
        </c:ser>
        <c:dLbls>
          <c:showLegendKey val="0"/>
          <c:showVal val="0"/>
          <c:showCatName val="0"/>
          <c:showSerName val="0"/>
          <c:showPercent val="0"/>
          <c:showBubbleSize val="0"/>
        </c:dLbls>
        <c:smooth val="0"/>
        <c:axId val="47982080"/>
        <c:axId val="47983616"/>
      </c:lineChart>
      <c:catAx>
        <c:axId val="47982080"/>
        <c:scaling>
          <c:orientation val="minMax"/>
        </c:scaling>
        <c:delete val="0"/>
        <c:axPos val="b"/>
        <c:numFmt formatCode="General" sourceLinked="0"/>
        <c:majorTickMark val="out"/>
        <c:minorTickMark val="none"/>
        <c:tickLblPos val="nextTo"/>
        <c:crossAx val="47983616"/>
        <c:crosses val="autoZero"/>
        <c:auto val="1"/>
        <c:lblAlgn val="ctr"/>
        <c:lblOffset val="100"/>
        <c:noMultiLvlLbl val="0"/>
      </c:catAx>
      <c:valAx>
        <c:axId val="47983616"/>
        <c:scaling>
          <c:orientation val="minMax"/>
          <c:max val="20"/>
          <c:min val="0"/>
        </c:scaling>
        <c:delete val="0"/>
        <c:axPos val="l"/>
        <c:title>
          <c:tx>
            <c:rich>
              <a:bodyPr rot="-5400000" vert="horz"/>
              <a:lstStyle/>
              <a:p>
                <a:pPr>
                  <a:defRPr/>
                </a:pPr>
                <a:r>
                  <a:rPr lang="en-US" dirty="0"/>
                  <a:t>Rate of Children &lt;</a:t>
                </a:r>
                <a:r>
                  <a:rPr lang="en-US" baseline="0" dirty="0"/>
                  <a:t> Age 18</a:t>
                </a:r>
                <a:r>
                  <a:rPr lang="en-US" dirty="0"/>
                  <a:t> who are Maltreated</a:t>
                </a:r>
                <a:r>
                  <a:rPr lang="en-US" baseline="0" dirty="0"/>
                  <a:t> Per 1,000 Population</a:t>
                </a:r>
                <a:endParaRPr lang="en-US" dirty="0"/>
              </a:p>
            </c:rich>
          </c:tx>
          <c:overlay val="0"/>
        </c:title>
        <c:numFmt formatCode="0" sourceLinked="0"/>
        <c:majorTickMark val="out"/>
        <c:minorTickMark val="none"/>
        <c:tickLblPos val="nextTo"/>
        <c:crossAx val="47982080"/>
        <c:crosses val="autoZero"/>
        <c:crossBetween val="between"/>
        <c:majorUnit val="5"/>
        <c:minorUnit val="1"/>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Harford</c:v>
                </c:pt>
              </c:strCache>
            </c:strRef>
          </c:tx>
          <c:spPr>
            <a:ln w="101600">
              <a:solidFill>
                <a:schemeClr val="accent2"/>
              </a:solidFill>
            </a:ln>
          </c:spPr>
          <c:marker>
            <c:symbol val="none"/>
          </c:marker>
          <c:dLbls>
            <c:dLbl>
              <c:idx val="0"/>
              <c:layout>
                <c:manualLayout>
                  <c:x val="-3.4331890946064175E-2"/>
                  <c:y val="4.7814371257485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A5-4C4D-8664-FD69C3A6A90B}"/>
                </c:ext>
              </c:extLst>
            </c:dLbl>
            <c:dLbl>
              <c:idx val="1"/>
              <c:layout>
                <c:manualLayout>
                  <c:x val="-2.9827386441559668E-2"/>
                  <c:y val="4.1826347305389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A5-4C4D-8664-FD69C3A6A90B}"/>
                </c:ext>
              </c:extLst>
            </c:dLbl>
            <c:dLbl>
              <c:idx val="2"/>
              <c:layout>
                <c:manualLayout>
                  <c:x val="-4.0337896952070233E-2"/>
                  <c:y val="4.7814371257485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5-4C4D-8664-FD69C3A6A90B}"/>
                </c:ext>
              </c:extLst>
            </c:dLbl>
            <c:dLbl>
              <c:idx val="3"/>
              <c:layout>
                <c:manualLayout>
                  <c:x val="-2.0818377432550661E-2"/>
                  <c:y val="5.3802395209580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A5-4C4D-8664-FD69C3A6A90B}"/>
                </c:ext>
              </c:extLst>
            </c:dLbl>
            <c:dLbl>
              <c:idx val="4"/>
              <c:layout>
                <c:manualLayout>
                  <c:x val="-4.0337896952070178E-2"/>
                  <c:y val="-4.4999999999999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A5-4C4D-8664-FD69C3A6A90B}"/>
                </c:ext>
              </c:extLst>
            </c:dLbl>
            <c:dLbl>
              <c:idx val="5"/>
              <c:layout>
                <c:manualLayout>
                  <c:x val="-1.8299638220898064E-2"/>
                  <c:y val="2.9977603847423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A5-4C4D-8664-FD69C3A6A90B}"/>
                </c:ext>
              </c:extLst>
            </c:dLbl>
            <c:spPr>
              <a:noFill/>
              <a:ln>
                <a:noFill/>
              </a:ln>
              <a:effectLst/>
            </c:spPr>
            <c:txPr>
              <a:bodyPr wrap="square" lIns="38100" tIns="19050" rIns="38100" bIns="19050" anchor="ctr">
                <a:spAutoFit/>
              </a:bodyPr>
              <a:lstStyle/>
              <a:p>
                <a:pPr>
                  <a:defRPr sz="1600" baseline="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0.0</c:formatCode>
                <c:ptCount val="5"/>
                <c:pt idx="0">
                  <c:v>239.3</c:v>
                </c:pt>
                <c:pt idx="1">
                  <c:v>384.8</c:v>
                </c:pt>
                <c:pt idx="2">
                  <c:v>384.6</c:v>
                </c:pt>
                <c:pt idx="3">
                  <c:v>512.6</c:v>
                </c:pt>
                <c:pt idx="4">
                  <c:v>550.9</c:v>
                </c:pt>
              </c:numCache>
            </c:numRef>
          </c:val>
          <c:smooth val="0"/>
          <c:extLst>
            <c:ext xmlns:c16="http://schemas.microsoft.com/office/drawing/2014/chart" uri="{C3380CC4-5D6E-409C-BE32-E72D297353CC}">
              <c16:uniqueId val="{00000006-27A5-4C4D-8664-FD69C3A6A90B}"/>
            </c:ext>
          </c:extLst>
        </c:ser>
        <c:ser>
          <c:idx val="1"/>
          <c:order val="1"/>
          <c:tx>
            <c:strRef>
              <c:f>Sheet1!$C$1</c:f>
              <c:strCache>
                <c:ptCount val="1"/>
                <c:pt idx="0">
                  <c:v>Maryland</c:v>
                </c:pt>
              </c:strCache>
            </c:strRef>
          </c:tx>
          <c:spPr>
            <a:ln w="101600">
              <a:solidFill>
                <a:schemeClr val="accent1"/>
              </a:solidFill>
              <a:prstDash val="sysDash"/>
            </a:ln>
          </c:spPr>
          <c:marker>
            <c:symbol val="none"/>
          </c:marker>
          <c:dLbls>
            <c:dLbl>
              <c:idx val="0"/>
              <c:layout>
                <c:manualLayout>
                  <c:x val="-4.183939845357168E-2"/>
                  <c:y val="-4.1826347305389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A5-4C4D-8664-FD69C3A6A90B}"/>
                </c:ext>
              </c:extLst>
            </c:dLbl>
            <c:dLbl>
              <c:idx val="1"/>
              <c:layout>
                <c:manualLayout>
                  <c:x val="-3.1328887943061171E-2"/>
                  <c:y val="-3.8832335329341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A5-4C4D-8664-FD69C3A6A90B}"/>
                </c:ext>
              </c:extLst>
            </c:dLbl>
            <c:dLbl>
              <c:idx val="2"/>
              <c:layout>
                <c:manualLayout>
                  <c:x val="-5.0848407462580694E-2"/>
                  <c:y val="-5.6796407185628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A5-4C4D-8664-FD69C3A6A90B}"/>
                </c:ext>
              </c:extLst>
            </c:dLbl>
            <c:dLbl>
              <c:idx val="3"/>
              <c:layout>
                <c:manualLayout>
                  <c:x val="-4.6343902958076187E-2"/>
                  <c:y val="-3.58383233532934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A5-4C4D-8664-FD69C3A6A90B}"/>
                </c:ext>
              </c:extLst>
            </c:dLbl>
            <c:dLbl>
              <c:idx val="4"/>
              <c:layout>
                <c:manualLayout>
                  <c:x val="-4.9346905961079192E-2"/>
                  <c:y val="2.703592814371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A5-4C4D-8664-FD69C3A6A90B}"/>
                </c:ext>
              </c:extLst>
            </c:dLbl>
            <c:dLbl>
              <c:idx val="5"/>
              <c:layout>
                <c:manualLayout>
                  <c:x val="-2.7308647229907071E-2"/>
                  <c:y val="-3.5965392050544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A5-4C4D-8664-FD69C3A6A90B}"/>
                </c:ext>
              </c:extLst>
            </c:dLbl>
            <c:spPr>
              <a:noFill/>
              <a:ln>
                <a:noFill/>
              </a:ln>
              <a:effectLst/>
            </c:spPr>
            <c:txPr>
              <a:bodyPr wrap="square" lIns="38100" tIns="19050" rIns="38100" bIns="19050" anchor="ctr">
                <a:spAutoFit/>
              </a:bodyPr>
              <a:lstStyle/>
              <a:p>
                <a:pPr>
                  <a:defRPr sz="1600" baseline="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0.0</c:formatCode>
                <c:ptCount val="5"/>
                <c:pt idx="0">
                  <c:v>299.3</c:v>
                </c:pt>
                <c:pt idx="1">
                  <c:v>468.6</c:v>
                </c:pt>
                <c:pt idx="2">
                  <c:v>456.8</c:v>
                </c:pt>
                <c:pt idx="3">
                  <c:v>510.9</c:v>
                </c:pt>
                <c:pt idx="4">
                  <c:v>518.20000000000005</c:v>
                </c:pt>
              </c:numCache>
            </c:numRef>
          </c:val>
          <c:smooth val="0"/>
          <c:extLst>
            <c:ext xmlns:c16="http://schemas.microsoft.com/office/drawing/2014/chart" uri="{C3380CC4-5D6E-409C-BE32-E72D297353CC}">
              <c16:uniqueId val="{0000000D-27A5-4C4D-8664-FD69C3A6A90B}"/>
            </c:ext>
          </c:extLst>
        </c:ser>
        <c:dLbls>
          <c:showLegendKey val="0"/>
          <c:showVal val="0"/>
          <c:showCatName val="0"/>
          <c:showSerName val="0"/>
          <c:showPercent val="0"/>
          <c:showBubbleSize val="0"/>
        </c:dLbls>
        <c:smooth val="0"/>
        <c:axId val="47516288"/>
        <c:axId val="47518080"/>
      </c:lineChart>
      <c:catAx>
        <c:axId val="47516288"/>
        <c:scaling>
          <c:orientation val="minMax"/>
        </c:scaling>
        <c:delete val="0"/>
        <c:axPos val="b"/>
        <c:numFmt formatCode="General" sourceLinked="0"/>
        <c:majorTickMark val="out"/>
        <c:minorTickMark val="none"/>
        <c:tickLblPos val="nextTo"/>
        <c:crossAx val="47518080"/>
        <c:crosses val="autoZero"/>
        <c:auto val="1"/>
        <c:lblAlgn val="ctr"/>
        <c:lblOffset val="100"/>
        <c:noMultiLvlLbl val="0"/>
      </c:catAx>
      <c:valAx>
        <c:axId val="47518080"/>
        <c:scaling>
          <c:orientation val="minMax"/>
          <c:max val="600"/>
          <c:min val="200"/>
        </c:scaling>
        <c:delete val="0"/>
        <c:axPos val="l"/>
        <c:title>
          <c:tx>
            <c:rich>
              <a:bodyPr rot="-5400000" vert="horz"/>
              <a:lstStyle/>
              <a:p>
                <a:pPr>
                  <a:defRPr/>
                </a:pPr>
                <a:r>
                  <a:rPr lang="en-US" dirty="0"/>
                  <a:t>Crimes Per 100,000 Population</a:t>
                </a:r>
              </a:p>
            </c:rich>
          </c:tx>
          <c:overlay val="0"/>
        </c:title>
        <c:numFmt formatCode="0" sourceLinked="0"/>
        <c:majorTickMark val="out"/>
        <c:minorTickMark val="none"/>
        <c:tickLblPos val="nextTo"/>
        <c:crossAx val="47516288"/>
        <c:crosses val="autoZero"/>
        <c:crossBetween val="between"/>
        <c:majorUnit val="10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Harford</c:v>
                </c:pt>
              </c:strCache>
            </c:strRef>
          </c:tx>
          <c:spPr>
            <a:ln w="152400">
              <a:solidFill>
                <a:schemeClr val="accent2"/>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172.9</c:v>
                </c:pt>
                <c:pt idx="1">
                  <c:v>188.7</c:v>
                </c:pt>
                <c:pt idx="2">
                  <c:v>279.8</c:v>
                </c:pt>
                <c:pt idx="3">
                  <c:v>320.5</c:v>
                </c:pt>
                <c:pt idx="4">
                  <c:v>322</c:v>
                </c:pt>
              </c:numCache>
            </c:numRef>
          </c:val>
          <c:smooth val="0"/>
          <c:extLst>
            <c:ext xmlns:c16="http://schemas.microsoft.com/office/drawing/2014/chart" uri="{C3380CC4-5D6E-409C-BE32-E72D297353CC}">
              <c16:uniqueId val="{00000000-8F6E-41DC-A1E4-5FA0B3747346}"/>
            </c:ext>
          </c:extLst>
        </c:ser>
        <c:ser>
          <c:idx val="1"/>
          <c:order val="1"/>
          <c:tx>
            <c:strRef>
              <c:f>Sheet1!$C$1</c:f>
              <c:strCache>
                <c:ptCount val="1"/>
                <c:pt idx="0">
                  <c:v>Maryland</c:v>
                </c:pt>
              </c:strCache>
            </c:strRef>
          </c:tx>
          <c:spPr>
            <a:ln w="152400">
              <a:solidFill>
                <a:schemeClr val="accent1"/>
              </a:solidFill>
              <a:prstDash val="sysDash"/>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480.7</c:v>
                </c:pt>
                <c:pt idx="1">
                  <c:v>458.9</c:v>
                </c:pt>
                <c:pt idx="2">
                  <c:v>457</c:v>
                </c:pt>
                <c:pt idx="3">
                  <c:v>509.8</c:v>
                </c:pt>
                <c:pt idx="4">
                  <c:v>552.1</c:v>
                </c:pt>
              </c:numCache>
            </c:numRef>
          </c:val>
          <c:smooth val="0"/>
          <c:extLst>
            <c:ext xmlns:c16="http://schemas.microsoft.com/office/drawing/2014/chart" uri="{C3380CC4-5D6E-409C-BE32-E72D297353CC}">
              <c16:uniqueId val="{00000001-8F6E-41DC-A1E4-5FA0B3747346}"/>
            </c:ext>
          </c:extLst>
        </c:ser>
        <c:dLbls>
          <c:showLegendKey val="0"/>
          <c:showVal val="0"/>
          <c:showCatName val="0"/>
          <c:showSerName val="0"/>
          <c:showPercent val="0"/>
          <c:showBubbleSize val="0"/>
        </c:dLbls>
        <c:smooth val="0"/>
        <c:axId val="45177856"/>
        <c:axId val="45191936"/>
      </c:lineChart>
      <c:catAx>
        <c:axId val="45177856"/>
        <c:scaling>
          <c:orientation val="minMax"/>
        </c:scaling>
        <c:delete val="0"/>
        <c:axPos val="b"/>
        <c:numFmt formatCode="General" sourceLinked="0"/>
        <c:majorTickMark val="out"/>
        <c:minorTickMark val="none"/>
        <c:tickLblPos val="nextTo"/>
        <c:crossAx val="45191936"/>
        <c:crosses val="autoZero"/>
        <c:auto val="1"/>
        <c:lblAlgn val="ctr"/>
        <c:lblOffset val="100"/>
        <c:noMultiLvlLbl val="0"/>
      </c:catAx>
      <c:valAx>
        <c:axId val="45191936"/>
        <c:scaling>
          <c:orientation val="minMax"/>
          <c:max val="700"/>
          <c:min val="0"/>
        </c:scaling>
        <c:delete val="0"/>
        <c:axPos val="l"/>
        <c:title>
          <c:tx>
            <c:rich>
              <a:bodyPr rot="-5400000" vert="horz"/>
              <a:lstStyle/>
              <a:p>
                <a:pPr>
                  <a:defRPr/>
                </a:pPr>
                <a:r>
                  <a:rPr lang="en-US" dirty="0"/>
                  <a:t>Per 100,000 Population</a:t>
                </a:r>
              </a:p>
            </c:rich>
          </c:tx>
          <c:overlay val="0"/>
        </c:title>
        <c:numFmt formatCode="0" sourceLinked="1"/>
        <c:majorTickMark val="out"/>
        <c:minorTickMark val="none"/>
        <c:tickLblPos val="nextTo"/>
        <c:crossAx val="45177856"/>
        <c:crosses val="autoZero"/>
        <c:crossBetween val="between"/>
        <c:majorUnit val="100"/>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Harford</c:v>
                </c:pt>
              </c:strCache>
            </c:strRef>
          </c:tx>
          <c:spPr>
            <a:ln w="152400">
              <a:solidFill>
                <a:schemeClr val="accent2"/>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22</c:v>
                </c:pt>
                <c:pt idx="1">
                  <c:v>29.9</c:v>
                </c:pt>
                <c:pt idx="2">
                  <c:v>51.4</c:v>
                </c:pt>
                <c:pt idx="3">
                  <c:v>62.3</c:v>
                </c:pt>
                <c:pt idx="4">
                  <c:v>83.7</c:v>
                </c:pt>
              </c:numCache>
            </c:numRef>
          </c:val>
          <c:smooth val="0"/>
          <c:extLst>
            <c:ext xmlns:c16="http://schemas.microsoft.com/office/drawing/2014/chart" uri="{C3380CC4-5D6E-409C-BE32-E72D297353CC}">
              <c16:uniqueId val="{00000000-8F6E-41DC-A1E4-5FA0B3747346}"/>
            </c:ext>
          </c:extLst>
        </c:ser>
        <c:ser>
          <c:idx val="1"/>
          <c:order val="1"/>
          <c:tx>
            <c:strRef>
              <c:f>Sheet1!$C$1</c:f>
              <c:strCache>
                <c:ptCount val="1"/>
                <c:pt idx="0">
                  <c:v>Maryland</c:v>
                </c:pt>
              </c:strCache>
            </c:strRef>
          </c:tx>
          <c:spPr>
            <a:ln w="152400">
              <a:solidFill>
                <a:schemeClr val="accent1"/>
              </a:solidFill>
              <a:prstDash val="sysDash"/>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101</c:v>
                </c:pt>
                <c:pt idx="1">
                  <c:v>102.2</c:v>
                </c:pt>
                <c:pt idx="2">
                  <c:v>114.2</c:v>
                </c:pt>
                <c:pt idx="3">
                  <c:v>158.30000000000001</c:v>
                </c:pt>
                <c:pt idx="4">
                  <c:v>181.4</c:v>
                </c:pt>
              </c:numCache>
            </c:numRef>
          </c:val>
          <c:smooth val="0"/>
          <c:extLst>
            <c:ext xmlns:c16="http://schemas.microsoft.com/office/drawing/2014/chart" uri="{C3380CC4-5D6E-409C-BE32-E72D297353CC}">
              <c16:uniqueId val="{00000001-8F6E-41DC-A1E4-5FA0B3747346}"/>
            </c:ext>
          </c:extLst>
        </c:ser>
        <c:dLbls>
          <c:showLegendKey val="0"/>
          <c:showVal val="0"/>
          <c:showCatName val="0"/>
          <c:showSerName val="0"/>
          <c:showPercent val="0"/>
          <c:showBubbleSize val="0"/>
        </c:dLbls>
        <c:smooth val="0"/>
        <c:axId val="44848256"/>
        <c:axId val="44849792"/>
      </c:lineChart>
      <c:catAx>
        <c:axId val="44848256"/>
        <c:scaling>
          <c:orientation val="minMax"/>
        </c:scaling>
        <c:delete val="0"/>
        <c:axPos val="b"/>
        <c:numFmt formatCode="General" sourceLinked="0"/>
        <c:majorTickMark val="out"/>
        <c:minorTickMark val="none"/>
        <c:tickLblPos val="nextTo"/>
        <c:crossAx val="44849792"/>
        <c:crosses val="autoZero"/>
        <c:auto val="1"/>
        <c:lblAlgn val="ctr"/>
        <c:lblOffset val="100"/>
        <c:noMultiLvlLbl val="0"/>
      </c:catAx>
      <c:valAx>
        <c:axId val="44849792"/>
        <c:scaling>
          <c:orientation val="minMax"/>
          <c:max val="200"/>
          <c:min val="0"/>
        </c:scaling>
        <c:delete val="0"/>
        <c:axPos val="l"/>
        <c:title>
          <c:tx>
            <c:rich>
              <a:bodyPr rot="-5400000" vert="horz"/>
              <a:lstStyle/>
              <a:p>
                <a:pPr>
                  <a:defRPr/>
                </a:pPr>
                <a:r>
                  <a:rPr lang="en-US" dirty="0"/>
                  <a:t>Per 100,000 Population</a:t>
                </a:r>
              </a:p>
            </c:rich>
          </c:tx>
          <c:overlay val="0"/>
        </c:title>
        <c:numFmt formatCode="0" sourceLinked="1"/>
        <c:majorTickMark val="out"/>
        <c:minorTickMark val="none"/>
        <c:tickLblPos val="nextTo"/>
        <c:crossAx val="44848256"/>
        <c:crosses val="autoZero"/>
        <c:crossBetween val="between"/>
        <c:majorUnit val="10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42607328605916"/>
          <c:y val="0.19369531607530241"/>
          <c:w val="0.79609319778591181"/>
          <c:h val="0.58796463634822693"/>
        </c:manualLayout>
      </c:layout>
      <c:barChart>
        <c:barDir val="col"/>
        <c:grouping val="clustered"/>
        <c:varyColors val="0"/>
        <c:ser>
          <c:idx val="0"/>
          <c:order val="0"/>
          <c:tx>
            <c:strRef>
              <c:f>Sheet1!$B$1</c:f>
              <c:strCache>
                <c:ptCount val="1"/>
                <c:pt idx="0">
                  <c:v>All Drugs/Alcohol</c:v>
                </c:pt>
              </c:strCache>
            </c:strRef>
          </c:tx>
          <c:spPr>
            <a:solidFill>
              <a:schemeClr val="accent2"/>
            </a:solidFill>
            <a:ln w="101481">
              <a:noFill/>
            </a:ln>
          </c:spPr>
          <c:invertIfNegative val="0"/>
          <c:dLbls>
            <c:spPr>
              <a:noFill/>
              <a:ln>
                <a:noFill/>
              </a:ln>
              <a:effectLst/>
            </c:spPr>
            <c:txPr>
              <a:bodyPr/>
              <a:lstStyle/>
              <a:p>
                <a:pPr>
                  <a:defRPr sz="14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Sheet1!$B$2:$B$12</c:f>
            </c:numRef>
          </c:val>
          <c:extLst>
            <c:ext xmlns:c16="http://schemas.microsoft.com/office/drawing/2014/chart" uri="{C3380CC4-5D6E-409C-BE32-E72D297353CC}">
              <c16:uniqueId val="{00000000-7A22-4BE6-8C28-52044D105704}"/>
            </c:ext>
          </c:extLst>
        </c:ser>
        <c:ser>
          <c:idx val="1"/>
          <c:order val="1"/>
          <c:tx>
            <c:strRef>
              <c:f>Sheet1!$C$1</c:f>
              <c:strCache>
                <c:ptCount val="1"/>
                <c:pt idx="0">
                  <c:v>Heroin</c:v>
                </c:pt>
              </c:strCache>
            </c:strRef>
          </c:tx>
          <c:spPr>
            <a:ln w="101481">
              <a:solidFill>
                <a:schemeClr val="accent3">
                  <a:lumMod val="60000"/>
                  <a:lumOff val="40000"/>
                </a:schemeClr>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Sheet1!$C$2:$C$12</c:f>
            </c:numRef>
          </c:val>
          <c:extLst>
            <c:ext xmlns:c16="http://schemas.microsoft.com/office/drawing/2014/chart" uri="{C3380CC4-5D6E-409C-BE32-E72D297353CC}">
              <c16:uniqueId val="{00000001-7A22-4BE6-8C28-52044D105704}"/>
            </c:ext>
          </c:extLst>
        </c:ser>
        <c:ser>
          <c:idx val="2"/>
          <c:order val="2"/>
          <c:tx>
            <c:strRef>
              <c:f>Sheet1!$D$1</c:f>
              <c:strCache>
                <c:ptCount val="1"/>
                <c:pt idx="0">
                  <c:v>Fentanyl</c:v>
                </c:pt>
              </c:strCache>
            </c:strRef>
          </c:tx>
          <c:spPr>
            <a:ln w="101601">
              <a:solidFill>
                <a:schemeClr val="accent5">
                  <a:lumMod val="50000"/>
                </a:schemeClr>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Sheet1!$D$2:$D$12</c:f>
            </c:numRef>
          </c:val>
          <c:extLst>
            <c:ext xmlns:c16="http://schemas.microsoft.com/office/drawing/2014/chart" uri="{C3380CC4-5D6E-409C-BE32-E72D297353CC}">
              <c16:uniqueId val="{00000002-7A22-4BE6-8C28-52044D105704}"/>
            </c:ext>
          </c:extLst>
        </c:ser>
        <c:ser>
          <c:idx val="3"/>
          <c:order val="3"/>
          <c:tx>
            <c:strRef>
              <c:f>Sheet1!$E$1</c:f>
              <c:strCache>
                <c:ptCount val="1"/>
                <c:pt idx="0">
                  <c:v>Opioid</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Sheet1!$E$2:$E$12</c:f>
              <c:numCache>
                <c:formatCode>General</c:formatCode>
                <c:ptCount val="10"/>
                <c:pt idx="0">
                  <c:v>28</c:v>
                </c:pt>
                <c:pt idx="1">
                  <c:v>38</c:v>
                </c:pt>
                <c:pt idx="2">
                  <c:v>28</c:v>
                </c:pt>
                <c:pt idx="3">
                  <c:v>32</c:v>
                </c:pt>
                <c:pt idx="4">
                  <c:v>34</c:v>
                </c:pt>
                <c:pt idx="5">
                  <c:v>38</c:v>
                </c:pt>
                <c:pt idx="6">
                  <c:v>45</c:v>
                </c:pt>
                <c:pt idx="7">
                  <c:v>76</c:v>
                </c:pt>
                <c:pt idx="8">
                  <c:v>93</c:v>
                </c:pt>
                <c:pt idx="9">
                  <c:v>90</c:v>
                </c:pt>
              </c:numCache>
            </c:numRef>
          </c:val>
          <c:extLst>
            <c:ext xmlns:c16="http://schemas.microsoft.com/office/drawing/2014/chart" uri="{C3380CC4-5D6E-409C-BE32-E72D297353CC}">
              <c16:uniqueId val="{00000000-14C4-46F6-9DD8-08B7E4FF01A7}"/>
            </c:ext>
          </c:extLst>
        </c:ser>
        <c:ser>
          <c:idx val="4"/>
          <c:order val="4"/>
          <c:tx>
            <c:strRef>
              <c:f>Sheet1!$F$1</c:f>
              <c:strCache>
                <c:ptCount val="1"/>
                <c:pt idx="0">
                  <c:v>MD</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Sheet1!$F$2:$F$12</c:f>
            </c:numRef>
          </c:val>
          <c:extLst>
            <c:ext xmlns:c16="http://schemas.microsoft.com/office/drawing/2014/chart" uri="{C3380CC4-5D6E-409C-BE32-E72D297353CC}">
              <c16:uniqueId val="{00000001-14C4-46F6-9DD8-08B7E4FF01A7}"/>
            </c:ext>
          </c:extLst>
        </c:ser>
        <c:dLbls>
          <c:dLblPos val="outEnd"/>
          <c:showLegendKey val="0"/>
          <c:showVal val="1"/>
          <c:showCatName val="0"/>
          <c:showSerName val="0"/>
          <c:showPercent val="0"/>
          <c:showBubbleSize val="0"/>
        </c:dLbls>
        <c:gapWidth val="150"/>
        <c:axId val="100903552"/>
        <c:axId val="100921728"/>
      </c:barChart>
      <c:catAx>
        <c:axId val="100903552"/>
        <c:scaling>
          <c:orientation val="minMax"/>
        </c:scaling>
        <c:delete val="0"/>
        <c:axPos val="b"/>
        <c:title>
          <c:tx>
            <c:rich>
              <a:bodyPr/>
              <a:lstStyle/>
              <a:p>
                <a:pPr>
                  <a:defRPr/>
                </a:pPr>
                <a:r>
                  <a:rPr lang="en-US" dirty="0"/>
                  <a:t>Year</a:t>
                </a:r>
              </a:p>
            </c:rich>
          </c:tx>
          <c:overlay val="0"/>
        </c:title>
        <c:numFmt formatCode="General" sourceLinked="1"/>
        <c:majorTickMark val="out"/>
        <c:minorTickMark val="none"/>
        <c:tickLblPos val="nextTo"/>
        <c:txPr>
          <a:bodyPr/>
          <a:lstStyle/>
          <a:p>
            <a:pPr>
              <a:defRPr baseline="0">
                <a:latin typeface="Arial Narrow" panose="020B0606020202030204" pitchFamily="34" charset="0"/>
              </a:defRPr>
            </a:pPr>
            <a:endParaRPr lang="en-US"/>
          </a:p>
        </c:txPr>
        <c:crossAx val="100921728"/>
        <c:crosses val="autoZero"/>
        <c:auto val="1"/>
        <c:lblAlgn val="ctr"/>
        <c:lblOffset val="100"/>
        <c:noMultiLvlLbl val="0"/>
      </c:catAx>
      <c:valAx>
        <c:axId val="100921728"/>
        <c:scaling>
          <c:orientation val="minMax"/>
        </c:scaling>
        <c:delete val="0"/>
        <c:axPos val="l"/>
        <c:majorGridlines/>
        <c:title>
          <c:tx>
            <c:rich>
              <a:bodyPr/>
              <a:lstStyle/>
              <a:p>
                <a:pPr>
                  <a:defRPr/>
                </a:pPr>
                <a:r>
                  <a:rPr lang="en-US" dirty="0"/>
                  <a:t># of Opioid-Related</a:t>
                </a:r>
                <a:r>
                  <a:rPr lang="en-US" baseline="0" dirty="0"/>
                  <a:t> Deaths</a:t>
                </a:r>
                <a:endParaRPr lang="en-US" dirty="0"/>
              </a:p>
            </c:rich>
          </c:tx>
          <c:overlay val="0"/>
        </c:title>
        <c:numFmt formatCode="General" sourceLinked="1"/>
        <c:majorTickMark val="out"/>
        <c:minorTickMark val="none"/>
        <c:tickLblPos val="nextTo"/>
        <c:crossAx val="100903552"/>
        <c:crosses val="autoZero"/>
        <c:crossBetween val="between"/>
      </c:valAx>
      <c:spPr>
        <a:noFill/>
        <a:ln w="25400">
          <a:noFill/>
        </a:ln>
      </c:spPr>
    </c:plotArea>
    <c:plotVisOnly val="1"/>
    <c:dispBlanksAs val="gap"/>
    <c:showDLblsOverMax val="0"/>
  </c:chart>
  <c:txPr>
    <a:bodyPr/>
    <a:lstStyle/>
    <a:p>
      <a:pPr>
        <a:defRPr sz="1798">
          <a:solidFill>
            <a:schemeClr val="accent6">
              <a:lumMod val="50000"/>
            </a:schemeClr>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25511338109763"/>
          <c:y val="4.7866707529822243E-2"/>
          <c:w val="0.70418008559740841"/>
          <c:h val="0.83266726389740209"/>
        </c:manualLayout>
      </c:layout>
      <c:lineChart>
        <c:grouping val="standard"/>
        <c:varyColors val="0"/>
        <c:ser>
          <c:idx val="0"/>
          <c:order val="0"/>
          <c:tx>
            <c:strRef>
              <c:f>Sheet1!$B$1</c:f>
              <c:strCache>
                <c:ptCount val="1"/>
                <c:pt idx="0">
                  <c:v>Harford</c:v>
                </c:pt>
              </c:strCache>
            </c:strRef>
          </c:tx>
          <c:spPr>
            <a:ln w="152400">
              <a:solidFill>
                <a:schemeClr val="accent2"/>
              </a:solidFill>
            </a:ln>
          </c:spPr>
          <c:marker>
            <c:symbol val="none"/>
          </c:marker>
          <c:dLbls>
            <c:dLbl>
              <c:idx val="3"/>
              <c:layout>
                <c:manualLayout>
                  <c:x val="-4.8986545600718828E-2"/>
                  <c:y val="-6.2836767410061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4A-4C9B-AAD8-9BBA2603615A}"/>
                </c:ext>
              </c:extLst>
            </c:dLbl>
            <c:dLbl>
              <c:idx val="4"/>
              <c:layout>
                <c:manualLayout>
                  <c:x val="-2.921921921921922E-2"/>
                  <c:y val="-9.2776887170540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A5-4C32-BB4C-315720C575B3}"/>
                </c:ext>
              </c:extLst>
            </c:dLbl>
            <c:dLbl>
              <c:idx val="5"/>
              <c:layout>
                <c:manualLayout>
                  <c:x val="-2.3461020075193413E-2"/>
                  <c:y val="-3.5890659625630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4A-4C9B-AAD8-9BBA2603615A}"/>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2011-13</c:v>
                </c:pt>
                <c:pt idx="1">
                  <c:v>2012-14</c:v>
                </c:pt>
                <c:pt idx="2">
                  <c:v>2013-15</c:v>
                </c:pt>
                <c:pt idx="3">
                  <c:v>2014-16</c:v>
                </c:pt>
                <c:pt idx="4">
                  <c:v>2015-17</c:v>
                </c:pt>
              </c:strCache>
            </c:strRef>
          </c:cat>
          <c:val>
            <c:numRef>
              <c:f>Sheet1!$B$2:$B$7</c:f>
              <c:numCache>
                <c:formatCode>0.0</c:formatCode>
                <c:ptCount val="5"/>
                <c:pt idx="0">
                  <c:v>10.7</c:v>
                </c:pt>
                <c:pt idx="1">
                  <c:v>11.6</c:v>
                </c:pt>
                <c:pt idx="2">
                  <c:v>11.6</c:v>
                </c:pt>
                <c:pt idx="3">
                  <c:v>12.3</c:v>
                </c:pt>
                <c:pt idx="4">
                  <c:v>10.7</c:v>
                </c:pt>
              </c:numCache>
            </c:numRef>
          </c:val>
          <c:smooth val="0"/>
          <c:extLst>
            <c:ext xmlns:c16="http://schemas.microsoft.com/office/drawing/2014/chart" uri="{C3380CC4-5D6E-409C-BE32-E72D297353CC}">
              <c16:uniqueId val="{00000002-A34A-4C9B-AAD8-9BBA2603615A}"/>
            </c:ext>
          </c:extLst>
        </c:ser>
        <c:ser>
          <c:idx val="1"/>
          <c:order val="1"/>
          <c:tx>
            <c:strRef>
              <c:f>Sheet1!$C$1</c:f>
              <c:strCache>
                <c:ptCount val="1"/>
                <c:pt idx="0">
                  <c:v>Maryland</c:v>
                </c:pt>
              </c:strCache>
            </c:strRef>
          </c:tx>
          <c:spPr>
            <a:ln w="152400">
              <a:solidFill>
                <a:schemeClr val="accent1"/>
              </a:solidFill>
              <a:prstDash val="sysDash"/>
            </a:ln>
          </c:spPr>
          <c:marker>
            <c:symbol val="none"/>
          </c:marker>
          <c:dLbls>
            <c:dLbl>
              <c:idx val="3"/>
              <c:layout>
                <c:manualLayout>
                  <c:x val="-2.9467026081199308E-2"/>
                  <c:y val="4.78669432787967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4A-4C9B-AAD8-9BBA2603615A}"/>
                </c:ext>
              </c:extLst>
            </c:dLbl>
            <c:dLbl>
              <c:idx val="5"/>
              <c:layout>
                <c:manualLayout>
                  <c:x val="-1.5953512567685797E-2"/>
                  <c:y val="3.58908953746051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4A-4C9B-AAD8-9BBA2603615A}"/>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2011-13</c:v>
                </c:pt>
                <c:pt idx="1">
                  <c:v>2012-14</c:v>
                </c:pt>
                <c:pt idx="2">
                  <c:v>2013-15</c:v>
                </c:pt>
                <c:pt idx="3">
                  <c:v>2014-16</c:v>
                </c:pt>
                <c:pt idx="4">
                  <c:v>2015-17</c:v>
                </c:pt>
              </c:strCache>
            </c:strRef>
          </c:cat>
          <c:val>
            <c:numRef>
              <c:f>Sheet1!$C$2:$C$7</c:f>
              <c:numCache>
                <c:formatCode>0.0</c:formatCode>
                <c:ptCount val="5"/>
                <c:pt idx="0">
                  <c:v>9</c:v>
                </c:pt>
                <c:pt idx="1">
                  <c:v>9.1999999999999993</c:v>
                </c:pt>
                <c:pt idx="2">
                  <c:v>9.1</c:v>
                </c:pt>
                <c:pt idx="3">
                  <c:v>9.1999999999999993</c:v>
                </c:pt>
                <c:pt idx="4">
                  <c:v>9.3000000000000007</c:v>
                </c:pt>
              </c:numCache>
            </c:numRef>
          </c:val>
          <c:smooth val="0"/>
          <c:extLst>
            <c:ext xmlns:c16="http://schemas.microsoft.com/office/drawing/2014/chart" uri="{C3380CC4-5D6E-409C-BE32-E72D297353CC}">
              <c16:uniqueId val="{00000005-A34A-4C9B-AAD8-9BBA2603615A}"/>
            </c:ext>
          </c:extLst>
        </c:ser>
        <c:dLbls>
          <c:showLegendKey val="0"/>
          <c:showVal val="0"/>
          <c:showCatName val="0"/>
          <c:showSerName val="0"/>
          <c:showPercent val="0"/>
          <c:showBubbleSize val="0"/>
        </c:dLbls>
        <c:smooth val="0"/>
        <c:axId val="42578688"/>
        <c:axId val="42580224"/>
      </c:lineChart>
      <c:catAx>
        <c:axId val="42578688"/>
        <c:scaling>
          <c:orientation val="minMax"/>
        </c:scaling>
        <c:delete val="0"/>
        <c:axPos val="b"/>
        <c:numFmt formatCode="General" sourceLinked="0"/>
        <c:majorTickMark val="out"/>
        <c:minorTickMark val="none"/>
        <c:tickLblPos val="nextTo"/>
        <c:crossAx val="42580224"/>
        <c:crosses val="autoZero"/>
        <c:auto val="1"/>
        <c:lblAlgn val="ctr"/>
        <c:lblOffset val="100"/>
        <c:noMultiLvlLbl val="0"/>
      </c:catAx>
      <c:valAx>
        <c:axId val="42580224"/>
        <c:scaling>
          <c:orientation val="minMax"/>
          <c:max val="13"/>
          <c:min val="8"/>
        </c:scaling>
        <c:delete val="0"/>
        <c:axPos val="l"/>
        <c:title>
          <c:tx>
            <c:rich>
              <a:bodyPr rot="-5400000" vert="horz"/>
              <a:lstStyle/>
              <a:p>
                <a:pPr>
                  <a:defRPr/>
                </a:pPr>
                <a:r>
                  <a:rPr lang="en-US" dirty="0"/>
                  <a:t>Per 100,000 Population</a:t>
                </a:r>
              </a:p>
            </c:rich>
          </c:tx>
          <c:overlay val="0"/>
        </c:title>
        <c:numFmt formatCode="0" sourceLinked="0"/>
        <c:majorTickMark val="out"/>
        <c:minorTickMark val="none"/>
        <c:tickLblPos val="nextTo"/>
        <c:crossAx val="42578688"/>
        <c:crosses val="autoZero"/>
        <c:crossBetween val="between"/>
        <c:majorUnit val="1"/>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7327377347061"/>
          <c:y val="0.11591282625295712"/>
          <c:w val="0.85447964641212304"/>
          <c:h val="0.66221979855033297"/>
        </c:manualLayout>
      </c:layout>
      <c:barChart>
        <c:barDir val="bar"/>
        <c:grouping val="clustered"/>
        <c:varyColors val="0"/>
        <c:ser>
          <c:idx val="0"/>
          <c:order val="0"/>
          <c:tx>
            <c:strRef>
              <c:f>Sheet1!$B$1</c:f>
              <c:strCache>
                <c:ptCount val="1"/>
                <c:pt idx="0">
                  <c:v>Maryland</c:v>
                </c:pt>
              </c:strCache>
            </c:strRef>
          </c:tx>
          <c:spPr>
            <a:solidFill>
              <a:schemeClr val="accent1"/>
            </a:solidFill>
            <a:ln>
              <a:noFill/>
            </a:ln>
            <a:effectLst/>
          </c:spPr>
          <c:invertIfNegative val="0"/>
          <c:dPt>
            <c:idx val="4"/>
            <c:invertIfNegative val="0"/>
            <c:bubble3D val="0"/>
            <c:extLst>
              <c:ext xmlns:c16="http://schemas.microsoft.com/office/drawing/2014/chart" uri="{C3380CC4-5D6E-409C-BE32-E72D297353CC}">
                <c16:uniqueId val="{00000003-925D-443D-AE3C-70C97CA63DF9}"/>
              </c:ext>
            </c:extLst>
          </c:dPt>
          <c:dPt>
            <c:idx val="5"/>
            <c:invertIfNegative val="0"/>
            <c:bubble3D val="0"/>
            <c:extLst>
              <c:ext xmlns:c16="http://schemas.microsoft.com/office/drawing/2014/chart" uri="{C3380CC4-5D6E-409C-BE32-E72D297353CC}">
                <c16:uniqueId val="{00000001-58CE-44D4-8607-5AE9281EBC5C}"/>
              </c:ext>
            </c:extLst>
          </c:dPt>
          <c:dPt>
            <c:idx val="6"/>
            <c:invertIfNegative val="0"/>
            <c:bubble3D val="0"/>
            <c:extLst>
              <c:ext xmlns:c16="http://schemas.microsoft.com/office/drawing/2014/chart" uri="{C3380CC4-5D6E-409C-BE32-E72D297353CC}">
                <c16:uniqueId val="{00000000-B87D-4D9B-A148-18376F4B87B3}"/>
              </c:ext>
            </c:extLst>
          </c:dPt>
          <c:dPt>
            <c:idx val="8"/>
            <c:invertIfNegative val="0"/>
            <c:bubble3D val="0"/>
            <c:extLst>
              <c:ext xmlns:c16="http://schemas.microsoft.com/office/drawing/2014/chart" uri="{C3380CC4-5D6E-409C-BE32-E72D297353CC}">
                <c16:uniqueId val="{00000006-EA3C-437E-B596-86B5D86D2239}"/>
              </c:ext>
            </c:extLst>
          </c:dPt>
          <c:dPt>
            <c:idx val="10"/>
            <c:invertIfNegative val="0"/>
            <c:bubble3D val="0"/>
            <c:spPr>
              <a:solidFill>
                <a:srgbClr val="00B050"/>
              </a:solidFill>
              <a:ln>
                <a:noFill/>
              </a:ln>
              <a:effectLst/>
            </c:spPr>
            <c:extLst>
              <c:ext xmlns:c16="http://schemas.microsoft.com/office/drawing/2014/chart" uri="{C3380CC4-5D6E-409C-BE32-E72D297353CC}">
                <c16:uniqueId val="{00000005-EA3C-437E-B596-86B5D86D2239}"/>
              </c:ext>
            </c:extLst>
          </c:dPt>
          <c:dPt>
            <c:idx val="11"/>
            <c:invertIfNegative val="0"/>
            <c:bubble3D val="0"/>
            <c:extLst>
              <c:ext xmlns:c16="http://schemas.microsoft.com/office/drawing/2014/chart" uri="{C3380CC4-5D6E-409C-BE32-E72D297353CC}">
                <c16:uniqueId val="{00000004-EA3C-437E-B596-86B5D86D2239}"/>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B-4BB5-475C-B07B-A2225DAA9243}"/>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0A-4BB5-475C-B07B-A2225DAA924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19"/>
                <c:pt idx="0">
                  <c:v>Edgewood 21040</c:v>
                </c:pt>
                <c:pt idx="1">
                  <c:v>Aberdeen 21001</c:v>
                </c:pt>
                <c:pt idx="2">
                  <c:v>Darlington 21034</c:v>
                </c:pt>
                <c:pt idx="3">
                  <c:v>Street 21154</c:v>
                </c:pt>
                <c:pt idx="4">
                  <c:v>Havre de Grace 21078</c:v>
                </c:pt>
                <c:pt idx="5">
                  <c:v>White Hall 21161</c:v>
                </c:pt>
                <c:pt idx="6">
                  <c:v>Belcamp 21017</c:v>
                </c:pt>
                <c:pt idx="7">
                  <c:v>Jarrettsville 21084</c:v>
                </c:pt>
                <c:pt idx="8">
                  <c:v>Churchville 21028</c:v>
                </c:pt>
                <c:pt idx="9">
                  <c:v>Joppa 21085</c:v>
                </c:pt>
                <c:pt idx="10">
                  <c:v>U.S.</c:v>
                </c:pt>
                <c:pt idx="11">
                  <c:v>Pylesville 21132</c:v>
                </c:pt>
                <c:pt idx="12">
                  <c:v>Whiteford 21160</c:v>
                </c:pt>
                <c:pt idx="13">
                  <c:v>Fallston 21047</c:v>
                </c:pt>
                <c:pt idx="14">
                  <c:v>HARFORD COUNTY</c:v>
                </c:pt>
                <c:pt idx="15">
                  <c:v>MARYLAND</c:v>
                </c:pt>
                <c:pt idx="16">
                  <c:v>Forest Hill 21050</c:v>
                </c:pt>
                <c:pt idx="17">
                  <c:v>Abingdon 21009</c:v>
                </c:pt>
                <c:pt idx="18">
                  <c:v>Bel Air 21015</c:v>
                </c:pt>
              </c:strCache>
            </c:strRef>
          </c:cat>
          <c:val>
            <c:numRef>
              <c:f>Sheet1!$B$2:$B$21</c:f>
              <c:numCache>
                <c:formatCode>0.0</c:formatCode>
                <c:ptCount val="19"/>
                <c:pt idx="0">
                  <c:v>74.7</c:v>
                </c:pt>
                <c:pt idx="1">
                  <c:v>75.5</c:v>
                </c:pt>
                <c:pt idx="2">
                  <c:v>76.3</c:v>
                </c:pt>
                <c:pt idx="3">
                  <c:v>76.5</c:v>
                </c:pt>
                <c:pt idx="4">
                  <c:v>76.599999999999994</c:v>
                </c:pt>
                <c:pt idx="5">
                  <c:v>77.099999999999994</c:v>
                </c:pt>
                <c:pt idx="6" formatCode="#,##0.0">
                  <c:v>77.8</c:v>
                </c:pt>
                <c:pt idx="7" formatCode="#,##0.0">
                  <c:v>77.900000000000006</c:v>
                </c:pt>
                <c:pt idx="8">
                  <c:v>78.400000000000006</c:v>
                </c:pt>
                <c:pt idx="9">
                  <c:v>78.5</c:v>
                </c:pt>
                <c:pt idx="10" formatCode="#,##0.0">
                  <c:v>78.8</c:v>
                </c:pt>
                <c:pt idx="11" formatCode="#,##0.0">
                  <c:v>78.900000000000006</c:v>
                </c:pt>
                <c:pt idx="12">
                  <c:v>78.900000000000006</c:v>
                </c:pt>
                <c:pt idx="13" formatCode="#,##0.0">
                  <c:v>79.3</c:v>
                </c:pt>
                <c:pt idx="14">
                  <c:v>79.400000000000006</c:v>
                </c:pt>
                <c:pt idx="15">
                  <c:v>79.5</c:v>
                </c:pt>
                <c:pt idx="16" formatCode="#,##0.0">
                  <c:v>80.099999999999994</c:v>
                </c:pt>
                <c:pt idx="17">
                  <c:v>81</c:v>
                </c:pt>
                <c:pt idx="18">
                  <c:v>81.5</c:v>
                </c:pt>
              </c:numCache>
            </c:numRef>
          </c:val>
          <c:extLst>
            <c:ext xmlns:c16="http://schemas.microsoft.com/office/drawing/2014/chart" uri="{C3380CC4-5D6E-409C-BE32-E72D297353CC}">
              <c16:uniqueId val="{00000001-B87D-4D9B-A148-18376F4B87B3}"/>
            </c:ext>
          </c:extLst>
        </c:ser>
        <c:dLbls>
          <c:showLegendKey val="0"/>
          <c:showVal val="0"/>
          <c:showCatName val="0"/>
          <c:showSerName val="0"/>
          <c:showPercent val="0"/>
          <c:showBubbleSize val="0"/>
        </c:dLbls>
        <c:gapWidth val="119"/>
        <c:axId val="42832256"/>
        <c:axId val="42833792"/>
      </c:barChart>
      <c:catAx>
        <c:axId val="42832256"/>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2833792"/>
        <c:crosses val="autoZero"/>
        <c:auto val="1"/>
        <c:lblAlgn val="ctr"/>
        <c:lblOffset val="100"/>
        <c:noMultiLvlLbl val="0"/>
      </c:catAx>
      <c:valAx>
        <c:axId val="428337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Narrow" panose="020B0606020202030204" pitchFamily="34" charset="0"/>
                    <a:ea typeface="+mn-ea"/>
                    <a:cs typeface="+mn-cs"/>
                  </a:defRPr>
                </a:pPr>
                <a:r>
                  <a:rPr lang="en-US" dirty="0"/>
                  <a:t>Average Life Expectancy in Years</a:t>
                </a:r>
              </a:p>
            </c:rich>
          </c:tx>
          <c:layout>
            <c:manualLayout>
              <c:xMode val="edge"/>
              <c:yMode val="edge"/>
              <c:x val="0.33286051383000204"/>
              <c:y val="0.863238307885917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2832256"/>
        <c:crosses val="autoZero"/>
        <c:crossBetween val="between"/>
      </c:valAx>
      <c:spPr>
        <a:noFill/>
        <a:ln>
          <a:noFill/>
        </a:ln>
        <a:effectLst/>
      </c:spPr>
    </c:plotArea>
    <c:plotVisOnly val="1"/>
    <c:dispBlanksAs val="gap"/>
    <c:showDLblsOverMax val="0"/>
  </c:chart>
  <c:spPr>
    <a:noFill/>
    <a:ln>
      <a:noFill/>
    </a:ln>
    <a:effectLst/>
  </c:spPr>
  <c:txPr>
    <a:bodyPr/>
    <a:lstStyle/>
    <a:p>
      <a:pPr>
        <a:defRPr baseline="0">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2475610360026"/>
          <c:y val="6.2895615741690739E-2"/>
          <c:w val="0.85447964641212304"/>
          <c:h val="0.63401470507527646"/>
        </c:manualLayout>
      </c:layout>
      <c:barChart>
        <c:barDir val="col"/>
        <c:grouping val="clustered"/>
        <c:varyColors val="0"/>
        <c:ser>
          <c:idx val="0"/>
          <c:order val="0"/>
          <c:tx>
            <c:strRef>
              <c:f>Sheet1!$B$1</c:f>
              <c:strCache>
                <c:ptCount val="1"/>
                <c:pt idx="0">
                  <c:v>2017</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4-ADF3-47AD-99E9-C0FD64AF7FDE}"/>
              </c:ext>
            </c:extLst>
          </c:dPt>
          <c:dPt>
            <c:idx val="5"/>
            <c:invertIfNegative val="0"/>
            <c:bubble3D val="0"/>
            <c:extLst>
              <c:ext xmlns:c16="http://schemas.microsoft.com/office/drawing/2014/chart" uri="{C3380CC4-5D6E-409C-BE32-E72D297353CC}">
                <c16:uniqueId val="{00000000-D873-4499-B0D0-88A96B4FF168}"/>
              </c:ext>
            </c:extLst>
          </c:dPt>
          <c:dPt>
            <c:idx val="6"/>
            <c:invertIfNegative val="0"/>
            <c:bubble3D val="0"/>
            <c:extLst>
              <c:ext xmlns:c16="http://schemas.microsoft.com/office/drawing/2014/chart" uri="{C3380CC4-5D6E-409C-BE32-E72D297353CC}">
                <c16:uniqueId val="{00000000-B87D-4D9B-A148-18376F4B87B3}"/>
              </c:ext>
            </c:extLst>
          </c:dPt>
          <c:dLbls>
            <c:spPr>
              <a:noFill/>
              <a:ln>
                <a:noFill/>
              </a:ln>
              <a:effectLst/>
            </c:spPr>
            <c:txPr>
              <a:bodyPr/>
              <a:lstStyle/>
              <a:p>
                <a:pPr>
                  <a:defRPr sz="2000" b="1">
                    <a:solidFill>
                      <a:schemeClr val="tx2"/>
                    </a:solidFill>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Heart Disease</c:v>
                </c:pt>
                <c:pt idx="1">
                  <c:v>Cancer</c:v>
                </c:pt>
                <c:pt idx="2">
                  <c:v>COPD</c:v>
                </c:pt>
                <c:pt idx="3">
                  <c:v>Stroke</c:v>
                </c:pt>
                <c:pt idx="4">
                  <c:v>Overdose*</c:v>
                </c:pt>
                <c:pt idx="5">
                  <c:v>Accidents</c:v>
                </c:pt>
                <c:pt idx="6">
                  <c:v>Diabetes</c:v>
                </c:pt>
                <c:pt idx="7">
                  <c:v>Alzheimer's</c:v>
                </c:pt>
                <c:pt idx="8">
                  <c:v>Influenza</c:v>
                </c:pt>
                <c:pt idx="9">
                  <c:v>Suicide</c:v>
                </c:pt>
              </c:strCache>
            </c:strRef>
          </c:cat>
          <c:val>
            <c:numRef>
              <c:f>Sheet1!$B$2:$B$11</c:f>
              <c:numCache>
                <c:formatCode>General</c:formatCode>
                <c:ptCount val="10"/>
                <c:pt idx="0">
                  <c:v>492</c:v>
                </c:pt>
                <c:pt idx="1">
                  <c:v>481</c:v>
                </c:pt>
                <c:pt idx="2">
                  <c:v>124</c:v>
                </c:pt>
                <c:pt idx="3">
                  <c:v>110</c:v>
                </c:pt>
                <c:pt idx="4">
                  <c:v>101</c:v>
                </c:pt>
                <c:pt idx="5">
                  <c:v>101</c:v>
                </c:pt>
                <c:pt idx="6">
                  <c:v>62</c:v>
                </c:pt>
                <c:pt idx="7">
                  <c:v>54</c:v>
                </c:pt>
                <c:pt idx="8">
                  <c:v>53</c:v>
                </c:pt>
                <c:pt idx="9">
                  <c:v>31</c:v>
                </c:pt>
              </c:numCache>
            </c:numRef>
          </c:val>
          <c:extLst>
            <c:ext xmlns:c16="http://schemas.microsoft.com/office/drawing/2014/chart" uri="{C3380CC4-5D6E-409C-BE32-E72D297353CC}">
              <c16:uniqueId val="{00000001-B87D-4D9B-A148-18376F4B87B3}"/>
            </c:ext>
          </c:extLst>
        </c:ser>
        <c:ser>
          <c:idx val="1"/>
          <c:order val="1"/>
          <c:tx>
            <c:strRef>
              <c:f>Sheet1!$C$1</c:f>
              <c:strCache>
                <c:ptCount val="1"/>
                <c:pt idx="0">
                  <c:v>2016</c:v>
                </c:pt>
              </c:strCache>
            </c:strRef>
          </c:tx>
          <c:spPr>
            <a:solidFill>
              <a:schemeClr val="accent2"/>
            </a:solidFill>
          </c:spPr>
          <c:invertIfNegative val="0"/>
          <c:dLbls>
            <c:dLbl>
              <c:idx val="0"/>
              <c:layout>
                <c:manualLayout>
                  <c:x val="3.14465408805031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7D-4D9B-A148-18376F4B87B3}"/>
                </c:ext>
              </c:extLst>
            </c:dLbl>
            <c:dLbl>
              <c:idx val="1"/>
              <c:layout>
                <c:manualLayout>
                  <c:x val="7.86163522012578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7D-4D9B-A148-18376F4B87B3}"/>
                </c:ext>
              </c:extLst>
            </c:dLbl>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Heart Disease</c:v>
                </c:pt>
                <c:pt idx="1">
                  <c:v>Cancer</c:v>
                </c:pt>
                <c:pt idx="2">
                  <c:v>COPD</c:v>
                </c:pt>
                <c:pt idx="3">
                  <c:v>Stroke</c:v>
                </c:pt>
                <c:pt idx="4">
                  <c:v>Overdose*</c:v>
                </c:pt>
                <c:pt idx="5">
                  <c:v>Accidents</c:v>
                </c:pt>
                <c:pt idx="6">
                  <c:v>Diabetes</c:v>
                </c:pt>
                <c:pt idx="7">
                  <c:v>Alzheimer's</c:v>
                </c:pt>
                <c:pt idx="8">
                  <c:v>Influenza</c:v>
                </c:pt>
                <c:pt idx="9">
                  <c:v>Suicide</c:v>
                </c:pt>
              </c:strCache>
            </c:strRef>
          </c:cat>
          <c:val>
            <c:numRef>
              <c:f>Sheet1!$C$2:$C$11</c:f>
            </c:numRef>
          </c:val>
          <c:extLst>
            <c:ext xmlns:c16="http://schemas.microsoft.com/office/drawing/2014/chart" uri="{C3380CC4-5D6E-409C-BE32-E72D297353CC}">
              <c16:uniqueId val="{00000004-B87D-4D9B-A148-18376F4B87B3}"/>
            </c:ext>
          </c:extLst>
        </c:ser>
        <c:ser>
          <c:idx val="2"/>
          <c:order val="2"/>
          <c:tx>
            <c:strRef>
              <c:f>Sheet1!$D$1</c:f>
              <c:strCache>
                <c:ptCount val="1"/>
                <c:pt idx="0">
                  <c:v>Maryland</c:v>
                </c:pt>
              </c:strCache>
            </c:strRef>
          </c:tx>
          <c:invertIfNegative val="0"/>
          <c:cat>
            <c:strRef>
              <c:f>Sheet1!$A$2:$A$11</c:f>
              <c:strCache>
                <c:ptCount val="10"/>
                <c:pt idx="0">
                  <c:v>Heart Disease</c:v>
                </c:pt>
                <c:pt idx="1">
                  <c:v>Cancer</c:v>
                </c:pt>
                <c:pt idx="2">
                  <c:v>COPD</c:v>
                </c:pt>
                <c:pt idx="3">
                  <c:v>Stroke</c:v>
                </c:pt>
                <c:pt idx="4">
                  <c:v>Overdose*</c:v>
                </c:pt>
                <c:pt idx="5">
                  <c:v>Accidents</c:v>
                </c:pt>
                <c:pt idx="6">
                  <c:v>Diabetes</c:v>
                </c:pt>
                <c:pt idx="7">
                  <c:v>Alzheimer's</c:v>
                </c:pt>
                <c:pt idx="8">
                  <c:v>Influenza</c:v>
                </c:pt>
                <c:pt idx="9">
                  <c:v>Suicide</c:v>
                </c:pt>
              </c:strCache>
            </c:strRef>
          </c:cat>
          <c:val>
            <c:numRef>
              <c:f>Sheet1!$D$2:$D$11</c:f>
            </c:numRef>
          </c:val>
          <c:extLst>
            <c:ext xmlns:c16="http://schemas.microsoft.com/office/drawing/2014/chart" uri="{C3380CC4-5D6E-409C-BE32-E72D297353CC}">
              <c16:uniqueId val="{00000003-ADF3-47AD-99E9-C0FD64AF7FDE}"/>
            </c:ext>
          </c:extLst>
        </c:ser>
        <c:dLbls>
          <c:showLegendKey val="0"/>
          <c:showVal val="0"/>
          <c:showCatName val="0"/>
          <c:showSerName val="0"/>
          <c:showPercent val="0"/>
          <c:showBubbleSize val="0"/>
        </c:dLbls>
        <c:gapWidth val="50"/>
        <c:axId val="43256064"/>
        <c:axId val="43270144"/>
      </c:barChart>
      <c:catAx>
        <c:axId val="43256064"/>
        <c:scaling>
          <c:orientation val="minMax"/>
        </c:scaling>
        <c:delete val="0"/>
        <c:axPos val="b"/>
        <c:numFmt formatCode="General" sourceLinked="0"/>
        <c:majorTickMark val="out"/>
        <c:minorTickMark val="none"/>
        <c:tickLblPos val="nextTo"/>
        <c:txPr>
          <a:bodyPr/>
          <a:lstStyle/>
          <a:p>
            <a:pPr>
              <a:defRPr sz="2000" b="1" baseline="0">
                <a:solidFill>
                  <a:schemeClr val="tx2"/>
                </a:solidFill>
              </a:defRPr>
            </a:pPr>
            <a:endParaRPr lang="en-US"/>
          </a:p>
        </c:txPr>
        <c:crossAx val="43270144"/>
        <c:crosses val="autoZero"/>
        <c:auto val="1"/>
        <c:lblAlgn val="ctr"/>
        <c:lblOffset val="100"/>
        <c:noMultiLvlLbl val="0"/>
      </c:catAx>
      <c:valAx>
        <c:axId val="43270144"/>
        <c:scaling>
          <c:orientation val="minMax"/>
        </c:scaling>
        <c:delete val="0"/>
        <c:axPos val="l"/>
        <c:title>
          <c:tx>
            <c:rich>
              <a:bodyPr rot="-5400000" vert="horz"/>
              <a:lstStyle/>
              <a:p>
                <a:pPr>
                  <a:defRPr>
                    <a:solidFill>
                      <a:schemeClr val="tx2"/>
                    </a:solidFill>
                  </a:defRPr>
                </a:pPr>
                <a:r>
                  <a:rPr lang="en-US" dirty="0">
                    <a:solidFill>
                      <a:schemeClr val="tx2"/>
                    </a:solidFill>
                  </a:rPr>
                  <a:t>#</a:t>
                </a:r>
                <a:r>
                  <a:rPr lang="en-US" baseline="0" dirty="0">
                    <a:solidFill>
                      <a:schemeClr val="tx2"/>
                    </a:solidFill>
                  </a:rPr>
                  <a:t> of Deaths</a:t>
                </a:r>
                <a:endParaRPr lang="en-US" dirty="0">
                  <a:solidFill>
                    <a:schemeClr val="tx2"/>
                  </a:solidFill>
                </a:endParaRPr>
              </a:p>
            </c:rich>
          </c:tx>
          <c:overlay val="0"/>
        </c:title>
        <c:numFmt formatCode="General" sourceLinked="1"/>
        <c:majorTickMark val="out"/>
        <c:minorTickMark val="none"/>
        <c:tickLblPos val="nextTo"/>
        <c:txPr>
          <a:bodyPr/>
          <a:lstStyle/>
          <a:p>
            <a:pPr>
              <a:defRPr>
                <a:solidFill>
                  <a:schemeClr val="tx2"/>
                </a:solidFill>
              </a:defRPr>
            </a:pPr>
            <a:endParaRPr lang="en-US"/>
          </a:p>
        </c:txPr>
        <c:crossAx val="4325606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Harford</c:v>
                </c:pt>
              </c:strCache>
            </c:strRef>
          </c:tx>
          <c:spPr>
            <a:ln w="152400">
              <a:solidFill>
                <a:schemeClr val="accent2"/>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2010-12</c:v>
                </c:pt>
                <c:pt idx="1">
                  <c:v>2011-13</c:v>
                </c:pt>
                <c:pt idx="2">
                  <c:v>2012-14</c:v>
                </c:pt>
                <c:pt idx="3">
                  <c:v>2013-15</c:v>
                </c:pt>
                <c:pt idx="4">
                  <c:v>2014-16</c:v>
                </c:pt>
              </c:strCache>
            </c:strRef>
          </c:cat>
          <c:val>
            <c:numRef>
              <c:f>Sheet1!$B$2:$B$6</c:f>
              <c:numCache>
                <c:formatCode>0.0</c:formatCode>
                <c:ptCount val="5"/>
                <c:pt idx="0">
                  <c:v>21.7</c:v>
                </c:pt>
                <c:pt idx="1">
                  <c:v>16.899999999999999</c:v>
                </c:pt>
                <c:pt idx="2">
                  <c:v>18.899999999999999</c:v>
                </c:pt>
                <c:pt idx="3">
                  <c:v>20.7</c:v>
                </c:pt>
                <c:pt idx="4">
                  <c:v>16.7</c:v>
                </c:pt>
              </c:numCache>
            </c:numRef>
          </c:val>
          <c:smooth val="0"/>
          <c:extLst>
            <c:ext xmlns:c16="http://schemas.microsoft.com/office/drawing/2014/chart" uri="{C3380CC4-5D6E-409C-BE32-E72D297353CC}">
              <c16:uniqueId val="{00000000-8F6E-41DC-A1E4-5FA0B3747346}"/>
            </c:ext>
          </c:extLst>
        </c:ser>
        <c:ser>
          <c:idx val="1"/>
          <c:order val="1"/>
          <c:tx>
            <c:strRef>
              <c:f>Sheet1!$C$1</c:f>
              <c:strCache>
                <c:ptCount val="1"/>
                <c:pt idx="0">
                  <c:v>Maryland</c:v>
                </c:pt>
              </c:strCache>
            </c:strRef>
          </c:tx>
          <c:spPr>
            <a:ln w="152400">
              <a:solidFill>
                <a:schemeClr val="accent1"/>
              </a:solidFill>
              <a:prstDash val="sysDash"/>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2010-12</c:v>
                </c:pt>
                <c:pt idx="1">
                  <c:v>2011-13</c:v>
                </c:pt>
                <c:pt idx="2">
                  <c:v>2012-14</c:v>
                </c:pt>
                <c:pt idx="3">
                  <c:v>2013-15</c:v>
                </c:pt>
                <c:pt idx="4">
                  <c:v>2014-16</c:v>
                </c:pt>
              </c:strCache>
            </c:strRef>
          </c:cat>
          <c:val>
            <c:numRef>
              <c:f>Sheet1!$C$2:$C$6</c:f>
              <c:numCache>
                <c:formatCode>0.0</c:formatCode>
                <c:ptCount val="5"/>
                <c:pt idx="0">
                  <c:v>16.2</c:v>
                </c:pt>
                <c:pt idx="1">
                  <c:v>16.399999999999999</c:v>
                </c:pt>
                <c:pt idx="2">
                  <c:v>14.6</c:v>
                </c:pt>
                <c:pt idx="3">
                  <c:v>15.1</c:v>
                </c:pt>
                <c:pt idx="4">
                  <c:v>13.7</c:v>
                </c:pt>
              </c:numCache>
            </c:numRef>
          </c:val>
          <c:smooth val="0"/>
          <c:extLst>
            <c:ext xmlns:c16="http://schemas.microsoft.com/office/drawing/2014/chart" uri="{C3380CC4-5D6E-409C-BE32-E72D297353CC}">
              <c16:uniqueId val="{00000001-8F6E-41DC-A1E4-5FA0B3747346}"/>
            </c:ext>
          </c:extLst>
        </c:ser>
        <c:dLbls>
          <c:showLegendKey val="0"/>
          <c:showVal val="0"/>
          <c:showCatName val="0"/>
          <c:showSerName val="0"/>
          <c:showPercent val="0"/>
          <c:showBubbleSize val="0"/>
        </c:dLbls>
        <c:smooth val="0"/>
        <c:axId val="43648896"/>
        <c:axId val="43650432"/>
      </c:lineChart>
      <c:catAx>
        <c:axId val="43648896"/>
        <c:scaling>
          <c:orientation val="minMax"/>
        </c:scaling>
        <c:delete val="0"/>
        <c:axPos val="b"/>
        <c:numFmt formatCode="General" sourceLinked="0"/>
        <c:majorTickMark val="out"/>
        <c:minorTickMark val="none"/>
        <c:tickLblPos val="nextTo"/>
        <c:crossAx val="43650432"/>
        <c:crosses val="autoZero"/>
        <c:auto val="1"/>
        <c:lblAlgn val="ctr"/>
        <c:lblOffset val="100"/>
        <c:noMultiLvlLbl val="0"/>
      </c:catAx>
      <c:valAx>
        <c:axId val="43650432"/>
        <c:scaling>
          <c:orientation val="minMax"/>
          <c:max val="30"/>
          <c:min val="0"/>
        </c:scaling>
        <c:delete val="0"/>
        <c:axPos val="l"/>
        <c:title>
          <c:tx>
            <c:rich>
              <a:bodyPr rot="-5400000" vert="horz"/>
              <a:lstStyle/>
              <a:p>
                <a:pPr>
                  <a:defRPr/>
                </a:pPr>
                <a:r>
                  <a:rPr lang="en-US" dirty="0"/>
                  <a:t>Percent</a:t>
                </a:r>
              </a:p>
            </c:rich>
          </c:tx>
          <c:overlay val="0"/>
        </c:title>
        <c:numFmt formatCode="0" sourceLinked="0"/>
        <c:majorTickMark val="out"/>
        <c:minorTickMark val="none"/>
        <c:tickLblPos val="nextTo"/>
        <c:crossAx val="43648896"/>
        <c:crosses val="autoZero"/>
        <c:crossBetween val="between"/>
        <c:majorUnit val="1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Harford</c:v>
                </c:pt>
              </c:strCache>
            </c:strRef>
          </c:tx>
          <c:spPr>
            <a:ln w="152400">
              <a:solidFill>
                <a:schemeClr val="accent2"/>
              </a:solidFill>
            </a:ln>
          </c:spPr>
          <c:marker>
            <c:symbol val="none"/>
          </c:marker>
          <c:dLbls>
            <c:dLbl>
              <c:idx val="0"/>
              <c:layout>
                <c:manualLayout>
                  <c:x val="-1.7864202785462628E-2"/>
                  <c:y val="-3.5063931833068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0F-43DD-843D-C2684A1A7BE9}"/>
                </c:ext>
              </c:extLst>
            </c:dLbl>
            <c:dLbl>
              <c:idx val="1"/>
              <c:layout>
                <c:manualLayout>
                  <c:x val="-3.0720720720720719E-2"/>
                  <c:y val="-4.0914023914439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0F-43DD-843D-C2684A1A7BE9}"/>
                </c:ext>
              </c:extLst>
            </c:dLbl>
            <c:dLbl>
              <c:idx val="2"/>
              <c:layout>
                <c:manualLayout>
                  <c:x val="-3.3723723723723835E-2"/>
                  <c:y val="-5.2614208077180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0F-43DD-843D-C2684A1A7BE9}"/>
                </c:ext>
              </c:extLst>
            </c:dLbl>
            <c:dLbl>
              <c:idx val="3"/>
              <c:layout>
                <c:manualLayout>
                  <c:x val="-3.072072072072083E-2"/>
                  <c:y val="3.2212127102693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0F-43DD-843D-C2684A1A7BE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2010</c:v>
                </c:pt>
                <c:pt idx="1">
                  <c:v>2013</c:v>
                </c:pt>
                <c:pt idx="2">
                  <c:v>2014</c:v>
                </c:pt>
                <c:pt idx="3">
                  <c:v>2016</c:v>
                </c:pt>
              </c:numCache>
            </c:numRef>
          </c:cat>
          <c:val>
            <c:numRef>
              <c:f>Sheet1!$B$2:$B$5</c:f>
              <c:numCache>
                <c:formatCode>0.0</c:formatCode>
                <c:ptCount val="4"/>
                <c:pt idx="0">
                  <c:v>26.8</c:v>
                </c:pt>
                <c:pt idx="1">
                  <c:v>20.2</c:v>
                </c:pt>
                <c:pt idx="2">
                  <c:v>19.2</c:v>
                </c:pt>
                <c:pt idx="3">
                  <c:v>14.9</c:v>
                </c:pt>
              </c:numCache>
            </c:numRef>
          </c:val>
          <c:smooth val="0"/>
          <c:extLst>
            <c:ext xmlns:c16="http://schemas.microsoft.com/office/drawing/2014/chart" uri="{C3380CC4-5D6E-409C-BE32-E72D297353CC}">
              <c16:uniqueId val="{00000000-8F6E-41DC-A1E4-5FA0B3747346}"/>
            </c:ext>
          </c:extLst>
        </c:ser>
        <c:ser>
          <c:idx val="1"/>
          <c:order val="1"/>
          <c:tx>
            <c:strRef>
              <c:f>Sheet1!$C$1</c:f>
              <c:strCache>
                <c:ptCount val="1"/>
                <c:pt idx="0">
                  <c:v>Maryland</c:v>
                </c:pt>
              </c:strCache>
            </c:strRef>
          </c:tx>
          <c:spPr>
            <a:ln w="152400">
              <a:solidFill>
                <a:schemeClr val="accent1"/>
              </a:solidFill>
              <a:prstDash val="sysDash"/>
            </a:ln>
          </c:spPr>
          <c:marker>
            <c:symbol val="none"/>
          </c:marker>
          <c:dLbls>
            <c:dLbl>
              <c:idx val="1"/>
              <c:layout>
                <c:manualLayout>
                  <c:x val="-3.9729729729729726E-2"/>
                  <c:y val="5.2614438395766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0F-43DD-843D-C2684A1A7BE9}"/>
                </c:ext>
              </c:extLst>
            </c:dLbl>
            <c:dLbl>
              <c:idx val="2"/>
              <c:layout>
                <c:manualLayout>
                  <c:x val="-2.6216216216216327E-2"/>
                  <c:y val="6.1389576517822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0F-43DD-843D-C2684A1A7BE9}"/>
                </c:ext>
              </c:extLst>
            </c:dLbl>
            <c:dLbl>
              <c:idx val="3"/>
              <c:layout>
                <c:manualLayout>
                  <c:x val="-2.9219219219219328E-2"/>
                  <c:y val="-3.513694282479299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6936936936936945E-2"/>
                      <c:h val="7.3053140025408747E-2"/>
                    </c:manualLayout>
                  </c15:layout>
                </c:ext>
                <c:ext xmlns:c16="http://schemas.microsoft.com/office/drawing/2014/chart" uri="{C3380CC4-5D6E-409C-BE32-E72D297353CC}">
                  <c16:uniqueId val="{00000005-AF0F-43DD-843D-C2684A1A7BE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2010</c:v>
                </c:pt>
                <c:pt idx="1">
                  <c:v>2013</c:v>
                </c:pt>
                <c:pt idx="2">
                  <c:v>2014</c:v>
                </c:pt>
                <c:pt idx="3">
                  <c:v>2016</c:v>
                </c:pt>
              </c:numCache>
            </c:numRef>
          </c:cat>
          <c:val>
            <c:numRef>
              <c:f>Sheet1!$C$2:$C$5</c:f>
              <c:numCache>
                <c:formatCode>0.0</c:formatCode>
                <c:ptCount val="4"/>
                <c:pt idx="0">
                  <c:v>24.8</c:v>
                </c:pt>
                <c:pt idx="1">
                  <c:v>16.899999999999999</c:v>
                </c:pt>
                <c:pt idx="2">
                  <c:v>16.399999999999999</c:v>
                </c:pt>
                <c:pt idx="3">
                  <c:v>23</c:v>
                </c:pt>
              </c:numCache>
            </c:numRef>
          </c:val>
          <c:smooth val="0"/>
          <c:extLst>
            <c:ext xmlns:c16="http://schemas.microsoft.com/office/drawing/2014/chart" uri="{C3380CC4-5D6E-409C-BE32-E72D297353CC}">
              <c16:uniqueId val="{00000001-8F6E-41DC-A1E4-5FA0B3747346}"/>
            </c:ext>
          </c:extLst>
        </c:ser>
        <c:dLbls>
          <c:showLegendKey val="0"/>
          <c:showVal val="0"/>
          <c:showCatName val="0"/>
          <c:showSerName val="0"/>
          <c:showPercent val="0"/>
          <c:showBubbleSize val="0"/>
        </c:dLbls>
        <c:smooth val="0"/>
        <c:axId val="44329600"/>
        <c:axId val="44343680"/>
      </c:lineChart>
      <c:catAx>
        <c:axId val="44329600"/>
        <c:scaling>
          <c:orientation val="minMax"/>
        </c:scaling>
        <c:delete val="0"/>
        <c:axPos val="b"/>
        <c:numFmt formatCode="General" sourceLinked="0"/>
        <c:majorTickMark val="out"/>
        <c:minorTickMark val="none"/>
        <c:tickLblPos val="nextTo"/>
        <c:crossAx val="44343680"/>
        <c:crosses val="autoZero"/>
        <c:auto val="1"/>
        <c:lblAlgn val="ctr"/>
        <c:lblOffset val="100"/>
        <c:noMultiLvlLbl val="0"/>
      </c:catAx>
      <c:valAx>
        <c:axId val="44343680"/>
        <c:scaling>
          <c:orientation val="minMax"/>
          <c:max val="30"/>
          <c:min val="0"/>
        </c:scaling>
        <c:delete val="0"/>
        <c:axPos val="l"/>
        <c:title>
          <c:tx>
            <c:rich>
              <a:bodyPr rot="-5400000" vert="horz"/>
              <a:lstStyle/>
              <a:p>
                <a:pPr>
                  <a:defRPr/>
                </a:pPr>
                <a:r>
                  <a:rPr lang="en-US" dirty="0"/>
                  <a:t>Percent</a:t>
                </a:r>
              </a:p>
            </c:rich>
          </c:tx>
          <c:overlay val="0"/>
        </c:title>
        <c:numFmt formatCode="0" sourceLinked="0"/>
        <c:majorTickMark val="out"/>
        <c:minorTickMark val="none"/>
        <c:tickLblPos val="nextTo"/>
        <c:crossAx val="44329600"/>
        <c:crosses val="autoZero"/>
        <c:crossBetween val="between"/>
        <c:majorUnit val="10"/>
        <c:minorUnit val="1"/>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Harford</c:v>
                </c:pt>
              </c:strCache>
            </c:strRef>
          </c:tx>
          <c:spPr>
            <a:ln w="152400">
              <a:solidFill>
                <a:schemeClr val="accent2"/>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2011-13</c:v>
                </c:pt>
                <c:pt idx="1">
                  <c:v>2012-14</c:v>
                </c:pt>
                <c:pt idx="2">
                  <c:v>2013-15</c:v>
                </c:pt>
                <c:pt idx="3">
                  <c:v>2014-16</c:v>
                </c:pt>
                <c:pt idx="4">
                  <c:v>2015-17</c:v>
                </c:pt>
              </c:strCache>
            </c:strRef>
          </c:cat>
          <c:val>
            <c:numRef>
              <c:f>Sheet1!$B$2:$B$7</c:f>
              <c:numCache>
                <c:formatCode>0</c:formatCode>
                <c:ptCount val="5"/>
                <c:pt idx="0">
                  <c:v>168</c:v>
                </c:pt>
                <c:pt idx="1">
                  <c:v>171</c:v>
                </c:pt>
                <c:pt idx="2">
                  <c:v>166</c:v>
                </c:pt>
                <c:pt idx="3">
                  <c:v>169.1</c:v>
                </c:pt>
                <c:pt idx="4">
                  <c:v>164.1</c:v>
                </c:pt>
              </c:numCache>
            </c:numRef>
          </c:val>
          <c:smooth val="0"/>
          <c:extLst>
            <c:ext xmlns:c16="http://schemas.microsoft.com/office/drawing/2014/chart" uri="{C3380CC4-5D6E-409C-BE32-E72D297353CC}">
              <c16:uniqueId val="{00000000-8F6E-41DC-A1E4-5FA0B3747346}"/>
            </c:ext>
          </c:extLst>
        </c:ser>
        <c:ser>
          <c:idx val="1"/>
          <c:order val="1"/>
          <c:tx>
            <c:strRef>
              <c:f>Sheet1!$C$1</c:f>
              <c:strCache>
                <c:ptCount val="1"/>
                <c:pt idx="0">
                  <c:v>Maryland</c:v>
                </c:pt>
              </c:strCache>
            </c:strRef>
          </c:tx>
          <c:spPr>
            <a:ln w="152400">
              <a:solidFill>
                <a:schemeClr val="accent1"/>
              </a:solidFill>
              <a:prstDash val="sysDash"/>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2011-13</c:v>
                </c:pt>
                <c:pt idx="1">
                  <c:v>2012-14</c:v>
                </c:pt>
                <c:pt idx="2">
                  <c:v>2013-15</c:v>
                </c:pt>
                <c:pt idx="3">
                  <c:v>2014-16</c:v>
                </c:pt>
                <c:pt idx="4">
                  <c:v>2015-17</c:v>
                </c:pt>
              </c:strCache>
            </c:strRef>
          </c:cat>
          <c:val>
            <c:numRef>
              <c:f>Sheet1!$C$2:$C$7</c:f>
              <c:numCache>
                <c:formatCode>0</c:formatCode>
                <c:ptCount val="5"/>
                <c:pt idx="0">
                  <c:v>164</c:v>
                </c:pt>
                <c:pt idx="1">
                  <c:v>162</c:v>
                </c:pt>
                <c:pt idx="2">
                  <c:v>159</c:v>
                </c:pt>
                <c:pt idx="3">
                  <c:v>157.4</c:v>
                </c:pt>
                <c:pt idx="4">
                  <c:v>154.5</c:v>
                </c:pt>
              </c:numCache>
            </c:numRef>
          </c:val>
          <c:smooth val="0"/>
          <c:extLst>
            <c:ext xmlns:c16="http://schemas.microsoft.com/office/drawing/2014/chart" uri="{C3380CC4-5D6E-409C-BE32-E72D297353CC}">
              <c16:uniqueId val="{00000001-8F6E-41DC-A1E4-5FA0B3747346}"/>
            </c:ext>
          </c:extLst>
        </c:ser>
        <c:dLbls>
          <c:showLegendKey val="0"/>
          <c:showVal val="0"/>
          <c:showCatName val="0"/>
          <c:showSerName val="0"/>
          <c:showPercent val="0"/>
          <c:showBubbleSize val="0"/>
        </c:dLbls>
        <c:smooth val="0"/>
        <c:axId val="45067264"/>
        <c:axId val="45081344"/>
      </c:lineChart>
      <c:catAx>
        <c:axId val="45067264"/>
        <c:scaling>
          <c:orientation val="minMax"/>
        </c:scaling>
        <c:delete val="0"/>
        <c:axPos val="b"/>
        <c:numFmt formatCode="General" sourceLinked="0"/>
        <c:majorTickMark val="out"/>
        <c:minorTickMark val="none"/>
        <c:tickLblPos val="nextTo"/>
        <c:crossAx val="45081344"/>
        <c:crosses val="autoZero"/>
        <c:auto val="1"/>
        <c:lblAlgn val="ctr"/>
        <c:lblOffset val="100"/>
        <c:noMultiLvlLbl val="0"/>
      </c:catAx>
      <c:valAx>
        <c:axId val="45081344"/>
        <c:scaling>
          <c:orientation val="minMax"/>
          <c:max val="180"/>
          <c:min val="150"/>
        </c:scaling>
        <c:delete val="0"/>
        <c:axPos val="l"/>
        <c:title>
          <c:tx>
            <c:rich>
              <a:bodyPr rot="-5400000" vert="horz"/>
              <a:lstStyle/>
              <a:p>
                <a:pPr>
                  <a:defRPr/>
                </a:pPr>
                <a:r>
                  <a:rPr lang="en-US" dirty="0"/>
                  <a:t>Per 100,000 Population</a:t>
                </a:r>
              </a:p>
            </c:rich>
          </c:tx>
          <c:overlay val="0"/>
        </c:title>
        <c:numFmt formatCode="0" sourceLinked="1"/>
        <c:majorTickMark val="out"/>
        <c:minorTickMark val="none"/>
        <c:tickLblPos val="nextTo"/>
        <c:crossAx val="45067264"/>
        <c:crosses val="autoZero"/>
        <c:crossBetween val="between"/>
        <c:majorUnit val="1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Harford</c:v>
                </c:pt>
              </c:strCache>
            </c:strRef>
          </c:tx>
          <c:spPr>
            <a:ln w="152400">
              <a:solidFill>
                <a:schemeClr val="accent2"/>
              </a:solidFill>
            </a:ln>
          </c:spPr>
          <c:marker>
            <c:symbol val="none"/>
          </c:marker>
          <c:dLbls>
            <c:dLbl>
              <c:idx val="3"/>
              <c:layout>
                <c:manualLayout>
                  <c:x val="-2.9467026081199308E-2"/>
                  <c:y val="-5.3854731481918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C1-4B2C-86C1-75862DA24AD4}"/>
                </c:ext>
              </c:extLst>
            </c:dLbl>
            <c:dLbl>
              <c:idx val="5"/>
              <c:layout>
                <c:manualLayout>
                  <c:x val="-2.3461020075193302E-2"/>
                  <c:y val="-5.9842755434013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C1-4B2C-86C1-75862DA24AD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2011-13</c:v>
                </c:pt>
                <c:pt idx="1">
                  <c:v>2012-14</c:v>
                </c:pt>
                <c:pt idx="2">
                  <c:v>2013-15</c:v>
                </c:pt>
                <c:pt idx="3">
                  <c:v>2014-16</c:v>
                </c:pt>
                <c:pt idx="4">
                  <c:v>2015-17</c:v>
                </c:pt>
              </c:strCache>
            </c:strRef>
          </c:cat>
          <c:val>
            <c:numRef>
              <c:f>Sheet1!$B$2:$B$7</c:f>
              <c:numCache>
                <c:formatCode>General</c:formatCode>
                <c:ptCount val="5"/>
                <c:pt idx="0">
                  <c:v>37</c:v>
                </c:pt>
                <c:pt idx="1">
                  <c:v>37</c:v>
                </c:pt>
                <c:pt idx="2">
                  <c:v>39</c:v>
                </c:pt>
                <c:pt idx="3" formatCode="0">
                  <c:v>37.4</c:v>
                </c:pt>
                <c:pt idx="4" formatCode="0">
                  <c:v>39</c:v>
                </c:pt>
              </c:numCache>
            </c:numRef>
          </c:val>
          <c:smooth val="0"/>
          <c:extLst>
            <c:ext xmlns:c16="http://schemas.microsoft.com/office/drawing/2014/chart" uri="{C3380CC4-5D6E-409C-BE32-E72D297353CC}">
              <c16:uniqueId val="{00000002-CBC1-4B2C-86C1-75862DA24AD4}"/>
            </c:ext>
          </c:extLst>
        </c:ser>
        <c:ser>
          <c:idx val="1"/>
          <c:order val="1"/>
          <c:tx>
            <c:strRef>
              <c:f>Sheet1!$C$1</c:f>
              <c:strCache>
                <c:ptCount val="1"/>
                <c:pt idx="0">
                  <c:v>Maryland</c:v>
                </c:pt>
              </c:strCache>
            </c:strRef>
          </c:tx>
          <c:spPr>
            <a:ln w="152400">
              <a:solidFill>
                <a:schemeClr val="accent1"/>
              </a:solidFill>
              <a:prstDash val="sysDash"/>
            </a:ln>
          </c:spPr>
          <c:marker>
            <c:symbol val="none"/>
          </c:marker>
          <c:dLbls>
            <c:dLbl>
              <c:idx val="3"/>
              <c:layout>
                <c:manualLayout>
                  <c:x val="-2.9467026081199308E-2"/>
                  <c:y val="4.78669432787967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C1-4B2C-86C1-75862DA24AD4}"/>
                </c:ext>
              </c:extLst>
            </c:dLbl>
            <c:dLbl>
              <c:idx val="4"/>
              <c:layout>
                <c:manualLayout>
                  <c:x val="-3.2470029084202309E-2"/>
                  <c:y val="5.9842991182988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C1-4B2C-86C1-75862DA24AD4}"/>
                </c:ext>
              </c:extLst>
            </c:dLbl>
            <c:dLbl>
              <c:idx val="5"/>
              <c:layout>
                <c:manualLayout>
                  <c:x val="-2.3461020075193302E-2"/>
                  <c:y val="-7.1893535763119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C1-4B2C-86C1-75862DA24AD4}"/>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2011-13</c:v>
                </c:pt>
                <c:pt idx="1">
                  <c:v>2012-14</c:v>
                </c:pt>
                <c:pt idx="2">
                  <c:v>2013-15</c:v>
                </c:pt>
                <c:pt idx="3">
                  <c:v>2014-16</c:v>
                </c:pt>
                <c:pt idx="4">
                  <c:v>2015-17</c:v>
                </c:pt>
              </c:strCache>
            </c:strRef>
          </c:cat>
          <c:val>
            <c:numRef>
              <c:f>Sheet1!$C$2:$C$7</c:f>
              <c:numCache>
                <c:formatCode>General</c:formatCode>
                <c:ptCount val="5"/>
                <c:pt idx="0">
                  <c:v>33</c:v>
                </c:pt>
                <c:pt idx="1">
                  <c:v>31</c:v>
                </c:pt>
                <c:pt idx="2">
                  <c:v>31</c:v>
                </c:pt>
                <c:pt idx="3" formatCode="0">
                  <c:v>30.2</c:v>
                </c:pt>
                <c:pt idx="4" formatCode="0">
                  <c:v>30.4</c:v>
                </c:pt>
              </c:numCache>
            </c:numRef>
          </c:val>
          <c:smooth val="0"/>
          <c:extLst>
            <c:ext xmlns:c16="http://schemas.microsoft.com/office/drawing/2014/chart" uri="{C3380CC4-5D6E-409C-BE32-E72D297353CC}">
              <c16:uniqueId val="{00000006-CBC1-4B2C-86C1-75862DA24AD4}"/>
            </c:ext>
          </c:extLst>
        </c:ser>
        <c:dLbls>
          <c:showLegendKey val="0"/>
          <c:showVal val="0"/>
          <c:showCatName val="0"/>
          <c:showSerName val="0"/>
          <c:showPercent val="0"/>
          <c:showBubbleSize val="0"/>
        </c:dLbls>
        <c:smooth val="0"/>
        <c:axId val="45724416"/>
        <c:axId val="45725952"/>
      </c:lineChart>
      <c:catAx>
        <c:axId val="45724416"/>
        <c:scaling>
          <c:orientation val="minMax"/>
        </c:scaling>
        <c:delete val="0"/>
        <c:axPos val="b"/>
        <c:numFmt formatCode="General" sourceLinked="0"/>
        <c:majorTickMark val="out"/>
        <c:minorTickMark val="none"/>
        <c:tickLblPos val="nextTo"/>
        <c:crossAx val="45725952"/>
        <c:crosses val="autoZero"/>
        <c:auto val="1"/>
        <c:lblAlgn val="ctr"/>
        <c:lblOffset val="100"/>
        <c:noMultiLvlLbl val="0"/>
      </c:catAx>
      <c:valAx>
        <c:axId val="45725952"/>
        <c:scaling>
          <c:orientation val="minMax"/>
          <c:max val="50"/>
          <c:min val="20"/>
        </c:scaling>
        <c:delete val="0"/>
        <c:axPos val="l"/>
        <c:title>
          <c:tx>
            <c:rich>
              <a:bodyPr rot="-5400000" vert="horz"/>
              <a:lstStyle/>
              <a:p>
                <a:pPr>
                  <a:defRPr/>
                </a:pPr>
                <a:r>
                  <a:rPr lang="en-US" dirty="0"/>
                  <a:t>Per 100,000 Population</a:t>
                </a:r>
              </a:p>
            </c:rich>
          </c:tx>
          <c:overlay val="0"/>
        </c:title>
        <c:numFmt formatCode="General" sourceLinked="1"/>
        <c:majorTickMark val="out"/>
        <c:minorTickMark val="none"/>
        <c:tickLblPos val="nextTo"/>
        <c:crossAx val="45724416"/>
        <c:crosses val="autoZero"/>
        <c:crossBetween val="between"/>
        <c:majorUnit val="1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0.8932</cdr:x>
      <cdr:y>0.22185</cdr:y>
    </cdr:from>
    <cdr:to>
      <cdr:x>0.92233</cdr:x>
      <cdr:y>0.25175</cdr:y>
    </cdr:to>
    <cdr:sp macro="" textlink="">
      <cdr:nvSpPr>
        <cdr:cNvPr id="2" name="TextBox 1"/>
        <cdr:cNvSpPr txBox="1"/>
      </cdr:nvSpPr>
      <cdr:spPr>
        <a:xfrm xmlns:a="http://schemas.openxmlformats.org/drawingml/2006/main">
          <a:off x="7010400" y="1130970"/>
          <a:ext cx="2286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0.85437</cdr:x>
      <cdr:y>0.20179</cdr:y>
    </cdr:from>
    <cdr:to>
      <cdr:x>0.8932</cdr:x>
      <cdr:y>0.24663</cdr:y>
    </cdr:to>
    <cdr:sp macro="" textlink="">
      <cdr:nvSpPr>
        <cdr:cNvPr id="3" name="TextBox 2"/>
        <cdr:cNvSpPr txBox="1"/>
      </cdr:nvSpPr>
      <cdr:spPr>
        <a:xfrm xmlns:a="http://schemas.openxmlformats.org/drawingml/2006/main">
          <a:off x="6705600" y="1028700"/>
          <a:ext cx="304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accent6">
                  <a:lumMod val="50000"/>
                </a:schemeClr>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0.8932</cdr:x>
      <cdr:y>0.22185</cdr:y>
    </cdr:from>
    <cdr:to>
      <cdr:x>0.92233</cdr:x>
      <cdr:y>0.25175</cdr:y>
    </cdr:to>
    <cdr:sp macro="" textlink="">
      <cdr:nvSpPr>
        <cdr:cNvPr id="2" name="TextBox 1"/>
        <cdr:cNvSpPr txBox="1"/>
      </cdr:nvSpPr>
      <cdr:spPr>
        <a:xfrm xmlns:a="http://schemas.openxmlformats.org/drawingml/2006/main">
          <a:off x="7010400" y="1130970"/>
          <a:ext cx="2286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0.60786</cdr:x>
      <cdr:y>0.85567</cdr:y>
    </cdr:from>
    <cdr:to>
      <cdr:x>0.67134</cdr:x>
      <cdr:y>0.92587</cdr:y>
    </cdr:to>
    <cdr:sp macro="" textlink="">
      <cdr:nvSpPr>
        <cdr:cNvPr id="2" name="Freeform 1"/>
        <cdr:cNvSpPr/>
      </cdr:nvSpPr>
      <cdr:spPr>
        <a:xfrm xmlns:a="http://schemas.openxmlformats.org/drawingml/2006/main" rot="1205516">
          <a:off x="5141416" y="3715148"/>
          <a:ext cx="536909" cy="304800"/>
        </a:xfrm>
        <a:custGeom xmlns:a="http://schemas.openxmlformats.org/drawingml/2006/main">
          <a:avLst/>
          <a:gdLst>
            <a:gd name="connsiteX0" fmla="*/ 0 w 862205"/>
            <a:gd name="connsiteY0" fmla="*/ 1774168 h 1774168"/>
            <a:gd name="connsiteX1" fmla="*/ 77002 w 862205"/>
            <a:gd name="connsiteY1" fmla="*/ 1052273 h 1774168"/>
            <a:gd name="connsiteX2" fmla="*/ 259882 w 862205"/>
            <a:gd name="connsiteY2" fmla="*/ 1687541 h 1774168"/>
            <a:gd name="connsiteX3" fmla="*/ 336885 w 862205"/>
            <a:gd name="connsiteY3" fmla="*/ 734640 h 1774168"/>
            <a:gd name="connsiteX4" fmla="*/ 548640 w 862205"/>
            <a:gd name="connsiteY4" fmla="*/ 1427659 h 1774168"/>
            <a:gd name="connsiteX5" fmla="*/ 616017 w 862205"/>
            <a:gd name="connsiteY5" fmla="*/ 349629 h 1774168"/>
            <a:gd name="connsiteX6" fmla="*/ 798897 w 862205"/>
            <a:gd name="connsiteY6" fmla="*/ 1061899 h 1774168"/>
            <a:gd name="connsiteX7" fmla="*/ 856649 w 862205"/>
            <a:gd name="connsiteY7" fmla="*/ 128248 h 1774168"/>
            <a:gd name="connsiteX8" fmla="*/ 856649 w 862205"/>
            <a:gd name="connsiteY8" fmla="*/ 31995 h 177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205" h="1774168">
              <a:moveTo>
                <a:pt x="0" y="1774168"/>
              </a:moveTo>
              <a:cubicBezTo>
                <a:pt x="16844" y="1420439"/>
                <a:pt x="33688" y="1066711"/>
                <a:pt x="77002" y="1052273"/>
              </a:cubicBezTo>
              <a:cubicBezTo>
                <a:pt x="120316" y="1037835"/>
                <a:pt x="216568" y="1740480"/>
                <a:pt x="259882" y="1687541"/>
              </a:cubicBezTo>
              <a:cubicBezTo>
                <a:pt x="303196" y="1634602"/>
                <a:pt x="288759" y="777954"/>
                <a:pt x="336885" y="734640"/>
              </a:cubicBezTo>
              <a:cubicBezTo>
                <a:pt x="385011" y="691326"/>
                <a:pt x="502118" y="1491827"/>
                <a:pt x="548640" y="1427659"/>
              </a:cubicBezTo>
              <a:cubicBezTo>
                <a:pt x="595162" y="1363491"/>
                <a:pt x="574308" y="410589"/>
                <a:pt x="616017" y="349629"/>
              </a:cubicBezTo>
              <a:cubicBezTo>
                <a:pt x="657726" y="288669"/>
                <a:pt x="758792" y="1098796"/>
                <a:pt x="798897" y="1061899"/>
              </a:cubicBezTo>
              <a:cubicBezTo>
                <a:pt x="839002" y="1025002"/>
                <a:pt x="847024" y="299899"/>
                <a:pt x="856649" y="128248"/>
              </a:cubicBezTo>
              <a:cubicBezTo>
                <a:pt x="866274" y="-43403"/>
                <a:pt x="861461" y="-5704"/>
                <a:pt x="856649" y="31995"/>
              </a:cubicBezTo>
            </a:path>
          </a:pathLst>
        </a:custGeom>
        <a:noFill xmlns:a="http://schemas.openxmlformats.org/drawingml/2006/main"/>
        <a:ln xmlns:a="http://schemas.openxmlformats.org/drawingml/2006/main" w="25400">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350" dirty="0"/>
        </a:p>
      </cdr:txBody>
    </cdr:sp>
  </cdr:relSizeAnchor>
  <cdr:relSizeAnchor xmlns:cdr="http://schemas.openxmlformats.org/drawingml/2006/chartDrawing">
    <cdr:from>
      <cdr:x>0.27998</cdr:x>
      <cdr:y>0.84998</cdr:y>
    </cdr:from>
    <cdr:to>
      <cdr:x>0.34345</cdr:x>
      <cdr:y>0.92018</cdr:y>
    </cdr:to>
    <cdr:sp macro="" textlink="">
      <cdr:nvSpPr>
        <cdr:cNvPr id="3" name="Freeform 2"/>
        <cdr:cNvSpPr/>
      </cdr:nvSpPr>
      <cdr:spPr>
        <a:xfrm xmlns:a="http://schemas.openxmlformats.org/drawingml/2006/main" rot="1205516">
          <a:off x="2368089" y="3690463"/>
          <a:ext cx="536909" cy="304800"/>
        </a:xfrm>
        <a:custGeom xmlns:a="http://schemas.openxmlformats.org/drawingml/2006/main">
          <a:avLst/>
          <a:gdLst>
            <a:gd name="connsiteX0" fmla="*/ 0 w 862205"/>
            <a:gd name="connsiteY0" fmla="*/ 1774168 h 1774168"/>
            <a:gd name="connsiteX1" fmla="*/ 77002 w 862205"/>
            <a:gd name="connsiteY1" fmla="*/ 1052273 h 1774168"/>
            <a:gd name="connsiteX2" fmla="*/ 259882 w 862205"/>
            <a:gd name="connsiteY2" fmla="*/ 1687541 h 1774168"/>
            <a:gd name="connsiteX3" fmla="*/ 336885 w 862205"/>
            <a:gd name="connsiteY3" fmla="*/ 734640 h 1774168"/>
            <a:gd name="connsiteX4" fmla="*/ 548640 w 862205"/>
            <a:gd name="connsiteY4" fmla="*/ 1427659 h 1774168"/>
            <a:gd name="connsiteX5" fmla="*/ 616017 w 862205"/>
            <a:gd name="connsiteY5" fmla="*/ 349629 h 1774168"/>
            <a:gd name="connsiteX6" fmla="*/ 798897 w 862205"/>
            <a:gd name="connsiteY6" fmla="*/ 1061899 h 1774168"/>
            <a:gd name="connsiteX7" fmla="*/ 856649 w 862205"/>
            <a:gd name="connsiteY7" fmla="*/ 128248 h 1774168"/>
            <a:gd name="connsiteX8" fmla="*/ 856649 w 862205"/>
            <a:gd name="connsiteY8" fmla="*/ 31995 h 177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205" h="1774168">
              <a:moveTo>
                <a:pt x="0" y="1774168"/>
              </a:moveTo>
              <a:cubicBezTo>
                <a:pt x="16844" y="1420439"/>
                <a:pt x="33688" y="1066711"/>
                <a:pt x="77002" y="1052273"/>
              </a:cubicBezTo>
              <a:cubicBezTo>
                <a:pt x="120316" y="1037835"/>
                <a:pt x="216568" y="1740480"/>
                <a:pt x="259882" y="1687541"/>
              </a:cubicBezTo>
              <a:cubicBezTo>
                <a:pt x="303196" y="1634602"/>
                <a:pt x="288759" y="777954"/>
                <a:pt x="336885" y="734640"/>
              </a:cubicBezTo>
              <a:cubicBezTo>
                <a:pt x="385011" y="691326"/>
                <a:pt x="502118" y="1491827"/>
                <a:pt x="548640" y="1427659"/>
              </a:cubicBezTo>
              <a:cubicBezTo>
                <a:pt x="595162" y="1363491"/>
                <a:pt x="574308" y="410589"/>
                <a:pt x="616017" y="349629"/>
              </a:cubicBezTo>
              <a:cubicBezTo>
                <a:pt x="657726" y="288669"/>
                <a:pt x="758792" y="1098796"/>
                <a:pt x="798897" y="1061899"/>
              </a:cubicBezTo>
              <a:cubicBezTo>
                <a:pt x="839002" y="1025002"/>
                <a:pt x="847024" y="299899"/>
                <a:pt x="856649" y="128248"/>
              </a:cubicBezTo>
              <a:cubicBezTo>
                <a:pt x="866274" y="-43403"/>
                <a:pt x="861461" y="-5704"/>
                <a:pt x="856649" y="31995"/>
              </a:cubicBezTo>
            </a:path>
          </a:pathLst>
        </a:custGeom>
        <a:noFill xmlns:a="http://schemas.openxmlformats.org/drawingml/2006/main"/>
        <a:ln xmlns:a="http://schemas.openxmlformats.org/drawingml/2006/main" w="25400">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350" dirty="0"/>
        </a:p>
      </cdr:txBody>
    </cdr:sp>
  </cdr:relSizeAnchor>
  <cdr:relSizeAnchor xmlns:cdr="http://schemas.openxmlformats.org/drawingml/2006/chartDrawing">
    <cdr:from>
      <cdr:x>0.67956</cdr:x>
      <cdr:y>0</cdr:y>
    </cdr:from>
    <cdr:to>
      <cdr:x>0.96785</cdr:x>
      <cdr:y>0.17657</cdr:y>
    </cdr:to>
    <cdr:sp macro="" textlink="">
      <cdr:nvSpPr>
        <cdr:cNvPr id="4" name="Text Placeholder 2">
          <a:extLst xmlns:a="http://schemas.openxmlformats.org/drawingml/2006/main">
            <a:ext uri="{FF2B5EF4-FFF2-40B4-BE49-F238E27FC236}">
              <a16:creationId xmlns:a16="http://schemas.microsoft.com/office/drawing/2014/main" id="{1BCE88A4-9773-407E-8170-065D3EA208BC}"/>
            </a:ext>
          </a:extLst>
        </cdr:cNvPr>
        <cdr:cNvSpPr txBox="1">
          <a:spLocks xmlns:a="http://schemas.openxmlformats.org/drawingml/2006/main"/>
        </cdr:cNvSpPr>
      </cdr:nvSpPr>
      <cdr:spPr>
        <a:xfrm xmlns:a="http://schemas.openxmlformats.org/drawingml/2006/main">
          <a:off x="5747881" y="-1397000"/>
          <a:ext cx="2438400" cy="736600"/>
        </a:xfrm>
        <a:prstGeom xmlns:a="http://schemas.openxmlformats.org/drawingml/2006/main" prst="rect">
          <a:avLst/>
        </a:prstGeom>
        <a:solidFill xmlns:a="http://schemas.openxmlformats.org/drawingml/2006/main">
          <a:srgbClr val="FFFF00"/>
        </a:solidFill>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buNone/>
            <a:defRPr/>
          </a:pPr>
          <a:r>
            <a:rPr lang="en-US" altLang="en-US" sz="2000" dirty="0">
              <a:latin typeface="+mn-lt"/>
            </a:rPr>
            <a:t>Harford County rates  better than the State.</a:t>
          </a:r>
          <a:endParaRPr lang="en-US" dirty="0">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0.71772</cdr:x>
      <cdr:y>0.00419</cdr:y>
    </cdr:from>
    <cdr:to>
      <cdr:x>0.98198</cdr:x>
      <cdr:y>0.16214</cdr:y>
    </cdr:to>
    <cdr:sp macro="" textlink="">
      <cdr:nvSpPr>
        <cdr:cNvPr id="2" name="Text Placeholder 2"/>
        <cdr:cNvSpPr txBox="1">
          <a:spLocks xmlns:a="http://schemas.openxmlformats.org/drawingml/2006/main"/>
        </cdr:cNvSpPr>
      </cdr:nvSpPr>
      <cdr:spPr>
        <a:xfrm xmlns:a="http://schemas.openxmlformats.org/drawingml/2006/main">
          <a:off x="6070600" y="18197"/>
          <a:ext cx="2235200" cy="685800"/>
        </a:xfrm>
        <a:prstGeom xmlns:a="http://schemas.openxmlformats.org/drawingml/2006/main" prst="rect">
          <a:avLst/>
        </a:prstGeom>
        <a:solidFill xmlns:a="http://schemas.openxmlformats.org/drawingml/2006/main">
          <a:srgbClr val="FFFF00"/>
        </a:solidFill>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buNone/>
            <a:defRPr/>
          </a:pPr>
          <a:r>
            <a:rPr lang="en-US" altLang="en-US" sz="2000" dirty="0">
              <a:latin typeface="+mn-lt"/>
            </a:rPr>
            <a:t>86% increase over the past 5 years</a:t>
          </a:r>
          <a:endParaRPr lang="en-US"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43238" cy="466725"/>
          </a:xfrm>
          <a:prstGeom prst="rect">
            <a:avLst/>
          </a:prstGeom>
        </p:spPr>
        <p:txBody>
          <a:bodyPr vert="horz" lIns="91404" tIns="45700" rIns="91404" bIns="45700" rtlCol="0"/>
          <a:lstStyle>
            <a:lvl1pPr algn="l">
              <a:defRPr sz="1200"/>
            </a:lvl1pPr>
          </a:lstStyle>
          <a:p>
            <a:endParaRPr lang="en-US" dirty="0"/>
          </a:p>
        </p:txBody>
      </p:sp>
      <p:sp>
        <p:nvSpPr>
          <p:cNvPr id="3" name="Date Placeholder 2"/>
          <p:cNvSpPr>
            <a:spLocks noGrp="1"/>
          </p:cNvSpPr>
          <p:nvPr>
            <p:ph type="dt" sz="quarter" idx="1"/>
          </p:nvPr>
        </p:nvSpPr>
        <p:spPr>
          <a:xfrm>
            <a:off x="3978279" y="4"/>
            <a:ext cx="3043238" cy="466725"/>
          </a:xfrm>
          <a:prstGeom prst="rect">
            <a:avLst/>
          </a:prstGeom>
        </p:spPr>
        <p:txBody>
          <a:bodyPr vert="horz" lIns="91404" tIns="45700" rIns="91404" bIns="45700" rtlCol="0"/>
          <a:lstStyle>
            <a:lvl1pPr algn="r">
              <a:defRPr sz="1200"/>
            </a:lvl1pPr>
          </a:lstStyle>
          <a:p>
            <a:fld id="{04F0F430-4347-4610-954C-7DC94031B934}" type="datetimeFigureOut">
              <a:rPr lang="en-US" smtClean="0"/>
              <a:t>6/2/2019</a:t>
            </a:fld>
            <a:endParaRPr lang="en-US" dirty="0"/>
          </a:p>
        </p:txBody>
      </p:sp>
      <p:sp>
        <p:nvSpPr>
          <p:cNvPr id="4" name="Footer Placeholder 3"/>
          <p:cNvSpPr>
            <a:spLocks noGrp="1"/>
          </p:cNvSpPr>
          <p:nvPr>
            <p:ph type="ftr" sz="quarter" idx="2"/>
          </p:nvPr>
        </p:nvSpPr>
        <p:spPr>
          <a:xfrm>
            <a:off x="4" y="8842375"/>
            <a:ext cx="3043238" cy="466725"/>
          </a:xfrm>
          <a:prstGeom prst="rect">
            <a:avLst/>
          </a:prstGeom>
        </p:spPr>
        <p:txBody>
          <a:bodyPr vert="horz" lIns="91404" tIns="45700" rIns="91404" bIns="4570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9" y="8842375"/>
            <a:ext cx="3043238" cy="466725"/>
          </a:xfrm>
          <a:prstGeom prst="rect">
            <a:avLst/>
          </a:prstGeom>
        </p:spPr>
        <p:txBody>
          <a:bodyPr vert="horz" lIns="91404" tIns="45700" rIns="91404" bIns="45700" rtlCol="0" anchor="b"/>
          <a:lstStyle>
            <a:lvl1pPr algn="r">
              <a:defRPr sz="1200"/>
            </a:lvl1pPr>
          </a:lstStyle>
          <a:p>
            <a:fld id="{BDB07570-1D18-4524-B6DF-7A75E4CB1095}" type="slidenum">
              <a:rPr lang="en-US" smtClean="0"/>
              <a:t>‹#›</a:t>
            </a:fld>
            <a:endParaRPr lang="en-US" dirty="0"/>
          </a:p>
        </p:txBody>
      </p:sp>
    </p:spTree>
    <p:extLst>
      <p:ext uri="{BB962C8B-B14F-4D97-AF65-F5344CB8AC3E}">
        <p14:creationId xmlns:p14="http://schemas.microsoft.com/office/powerpoint/2010/main" val="267400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1" tIns="46639" rIns="93281" bIns="46639" rtlCol="0"/>
          <a:lstStyle>
            <a:lvl1pPr algn="l">
              <a:defRPr sz="1200"/>
            </a:lvl1pPr>
          </a:lstStyle>
          <a:p>
            <a:endParaRPr lang="en-US" dirty="0"/>
          </a:p>
        </p:txBody>
      </p:sp>
      <p:sp>
        <p:nvSpPr>
          <p:cNvPr id="3" name="Date Placeholder 2"/>
          <p:cNvSpPr>
            <a:spLocks noGrp="1"/>
          </p:cNvSpPr>
          <p:nvPr>
            <p:ph type="dt" idx="1"/>
          </p:nvPr>
        </p:nvSpPr>
        <p:spPr>
          <a:xfrm>
            <a:off x="3978136" y="0"/>
            <a:ext cx="3043343" cy="465455"/>
          </a:xfrm>
          <a:prstGeom prst="rect">
            <a:avLst/>
          </a:prstGeom>
        </p:spPr>
        <p:txBody>
          <a:bodyPr vert="horz" lIns="93281" tIns="46639" rIns="93281" bIns="46639" rtlCol="0"/>
          <a:lstStyle>
            <a:lvl1pPr algn="r">
              <a:defRPr sz="1200"/>
            </a:lvl1pPr>
          </a:lstStyle>
          <a:p>
            <a:fld id="{E9F7372C-6704-44F4-B07B-E9152A399254}" type="datetimeFigureOut">
              <a:rPr lang="en-US" smtClean="0"/>
              <a:t>6/2/2019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81" tIns="46639" rIns="93281" bIns="46639" rtlCol="0" anchor="ctr"/>
          <a:lstStyle/>
          <a:p>
            <a:endParaRPr lang="en-US" dirty="0"/>
          </a:p>
        </p:txBody>
      </p:sp>
      <p:sp>
        <p:nvSpPr>
          <p:cNvPr id="5" name="Notes Placeholder 4"/>
          <p:cNvSpPr>
            <a:spLocks noGrp="1"/>
          </p:cNvSpPr>
          <p:nvPr>
            <p:ph type="body" sz="quarter" idx="3"/>
          </p:nvPr>
        </p:nvSpPr>
        <p:spPr>
          <a:xfrm>
            <a:off x="702310" y="4421827"/>
            <a:ext cx="5618480" cy="4189095"/>
          </a:xfrm>
          <a:prstGeom prst="rect">
            <a:avLst/>
          </a:prstGeom>
        </p:spPr>
        <p:txBody>
          <a:bodyPr vert="horz" lIns="93281" tIns="46639" rIns="93281" bIns="466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4"/>
            <a:ext cx="3043343" cy="465455"/>
          </a:xfrm>
          <a:prstGeom prst="rect">
            <a:avLst/>
          </a:prstGeom>
        </p:spPr>
        <p:txBody>
          <a:bodyPr vert="horz" lIns="93281" tIns="46639" rIns="93281" bIns="466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6" y="8842034"/>
            <a:ext cx="3043343" cy="465455"/>
          </a:xfrm>
          <a:prstGeom prst="rect">
            <a:avLst/>
          </a:prstGeom>
        </p:spPr>
        <p:txBody>
          <a:bodyPr vert="horz" lIns="93281" tIns="46639" rIns="93281" bIns="46639" rtlCol="0" anchor="b"/>
          <a:lstStyle>
            <a:lvl1pPr algn="r">
              <a:defRPr sz="1200"/>
            </a:lvl1pPr>
          </a:lstStyle>
          <a:p>
            <a:fld id="{91AFF1B0-1E0C-45CE-9955-EA22844B4629}" type="slidenum">
              <a:rPr lang="en-US" smtClean="0"/>
              <a:t>‹#›</a:t>
            </a:fld>
            <a:endParaRPr lang="en-US" dirty="0"/>
          </a:p>
        </p:txBody>
      </p:sp>
    </p:spTree>
    <p:extLst>
      <p:ext uri="{BB962C8B-B14F-4D97-AF65-F5344CB8AC3E}">
        <p14:creationId xmlns:p14="http://schemas.microsoft.com/office/powerpoint/2010/main" val="8752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FF1B0-1E0C-45CE-9955-EA22844B4629}" type="slidenum">
              <a:rPr lang="en-US" smtClean="0"/>
              <a:t>3</a:t>
            </a:fld>
            <a:endParaRPr lang="en-US" dirty="0"/>
          </a:p>
        </p:txBody>
      </p:sp>
    </p:spTree>
    <p:extLst>
      <p:ext uri="{BB962C8B-B14F-4D97-AF65-F5344CB8AC3E}">
        <p14:creationId xmlns:p14="http://schemas.microsoft.com/office/powerpoint/2010/main" val="49058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FF1B0-1E0C-45CE-9955-EA22844B4629}" type="slidenum">
              <a:rPr lang="en-US" smtClean="0"/>
              <a:t>12</a:t>
            </a:fld>
            <a:endParaRPr lang="en-US" dirty="0"/>
          </a:p>
        </p:txBody>
      </p:sp>
    </p:spTree>
    <p:extLst>
      <p:ext uri="{BB962C8B-B14F-4D97-AF65-F5344CB8AC3E}">
        <p14:creationId xmlns:p14="http://schemas.microsoft.com/office/powerpoint/2010/main" val="98479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FF1B0-1E0C-45CE-9955-EA22844B4629}" type="slidenum">
              <a:rPr lang="en-US" smtClean="0"/>
              <a:t>13</a:t>
            </a:fld>
            <a:endParaRPr lang="en-US" dirty="0"/>
          </a:p>
        </p:txBody>
      </p:sp>
    </p:spTree>
    <p:extLst>
      <p:ext uri="{BB962C8B-B14F-4D97-AF65-F5344CB8AC3E}">
        <p14:creationId xmlns:p14="http://schemas.microsoft.com/office/powerpoint/2010/main" val="254378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FF1B0-1E0C-45CE-9955-EA22844B4629}" type="slidenum">
              <a:rPr lang="en-US" smtClean="0"/>
              <a:t>39</a:t>
            </a:fld>
            <a:endParaRPr lang="en-US" dirty="0"/>
          </a:p>
        </p:txBody>
      </p:sp>
    </p:spTree>
    <p:extLst>
      <p:ext uri="{BB962C8B-B14F-4D97-AF65-F5344CB8AC3E}">
        <p14:creationId xmlns:p14="http://schemas.microsoft.com/office/powerpoint/2010/main" val="420132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24383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202680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3769349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167435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52600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142850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112594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3E221-BEDF-449D-A674-EFBDA88C71AC}"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45768-8A22-4FFD-AC95-E3A3F5948B2E}" type="slidenum">
              <a:rPr lang="en-US" smtClean="0"/>
              <a:t>‹#›</a:t>
            </a:fld>
            <a:endParaRPr lang="en-US" dirty="0"/>
          </a:p>
        </p:txBody>
      </p:sp>
    </p:spTree>
    <p:extLst>
      <p:ext uri="{BB962C8B-B14F-4D97-AF65-F5344CB8AC3E}">
        <p14:creationId xmlns:p14="http://schemas.microsoft.com/office/powerpoint/2010/main" val="344208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165806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164505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37935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370561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A2BFB-F2CC-43C1-A3C2-7E6C8B7CBE4D}" type="datetime1">
              <a:rPr lang="en-US" smtClean="0"/>
              <a:t>6/2/2019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FCEF6B-6CAD-4253-86E9-48D99889DE8C}" type="slidenum">
              <a:rPr lang="en-US" smtClean="0"/>
              <a:t>‹#›</a:t>
            </a:fld>
            <a:endParaRPr lang="en-US" dirty="0"/>
          </a:p>
        </p:txBody>
      </p:sp>
    </p:spTree>
    <p:extLst>
      <p:ext uri="{BB962C8B-B14F-4D97-AF65-F5344CB8AC3E}">
        <p14:creationId xmlns:p14="http://schemas.microsoft.com/office/powerpoint/2010/main" val="41824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6248400"/>
            <a:ext cx="9144000" cy="609600"/>
          </a:xfrm>
          <a:prstGeom prst="rect">
            <a:avLst/>
          </a:prstGeom>
          <a:solidFill>
            <a:srgbClr val="00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53400" y="5718085"/>
            <a:ext cx="990600" cy="1139915"/>
          </a:xfrm>
          <a:prstGeom prst="rect">
            <a:avLst/>
          </a:prstGeom>
        </p:spPr>
      </p:pic>
      <p:sp>
        <p:nvSpPr>
          <p:cNvPr id="4" name="Slide Number Placeholder 3"/>
          <p:cNvSpPr>
            <a:spLocks noGrp="1"/>
          </p:cNvSpPr>
          <p:nvPr>
            <p:ph type="sldNum" sz="quarter" idx="4"/>
          </p:nvPr>
        </p:nvSpPr>
        <p:spPr>
          <a:xfrm>
            <a:off x="76200" y="6370637"/>
            <a:ext cx="2133600" cy="365125"/>
          </a:xfrm>
          <a:prstGeom prst="rect">
            <a:avLst/>
          </a:prstGeom>
        </p:spPr>
        <p:txBody>
          <a:bodyPr vert="horz" lIns="91440" tIns="45720" rIns="91440" bIns="45720" rtlCol="0" anchor="ctr"/>
          <a:lstStyle>
            <a:lvl1pPr algn="l">
              <a:defRPr sz="1200">
                <a:solidFill>
                  <a:schemeClr val="bg1"/>
                </a:solidFill>
              </a:defRPr>
            </a:lvl1pPr>
          </a:lstStyle>
          <a:p>
            <a:fld id="{4FAB49EF-D854-4745-992F-AD08C1715499}" type="slidenum">
              <a:rPr lang="en-US" smtClean="0"/>
              <a:pPr/>
              <a:t>‹#›</a:t>
            </a:fld>
            <a:endParaRPr lang="en-US" dirty="0"/>
          </a:p>
        </p:txBody>
      </p:sp>
    </p:spTree>
    <p:extLst>
      <p:ext uri="{BB962C8B-B14F-4D97-AF65-F5344CB8AC3E}">
        <p14:creationId xmlns:p14="http://schemas.microsoft.com/office/powerpoint/2010/main" val="138342882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8" r:id="rId5"/>
    <p:sldLayoutId id="2147483661" r:id="rId6"/>
    <p:sldLayoutId id="2147483662" r:id="rId7"/>
    <p:sldLayoutId id="2147483663" r:id="rId8"/>
    <p:sldLayoutId id="2147483665" r:id="rId9"/>
    <p:sldLayoutId id="2147483666" r:id="rId10"/>
    <p:sldLayoutId id="2147483667" r:id="rId11"/>
    <p:sldLayoutId id="2147483668" r:id="rId12"/>
    <p:sldLayoutId id="2147483669" r:id="rId13"/>
  </p:sldLayoutIdLst>
  <p:hf hdr="0" ftr="0" dt="0"/>
  <p:txStyles>
    <p:titleStyle>
      <a:lvl1pPr algn="ctr" defTabSz="914400" rtl="0" eaLnBrk="1" latinLnBrk="0" hangingPunct="1">
        <a:spcBef>
          <a:spcPct val="0"/>
        </a:spcBef>
        <a:buNone/>
        <a:defRPr sz="4400" b="0" kern="1200">
          <a:solidFill>
            <a:schemeClr val="tx1"/>
          </a:solidFill>
          <a:latin typeface="Adobe Kaiti Std R" pitchFamily="18" charset="-128"/>
          <a:ea typeface="Adobe Kaiti Std R" pitchFamily="18"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1792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7" name="Title 3"/>
          <p:cNvSpPr txBox="1">
            <a:spLocks/>
          </p:cNvSpPr>
          <p:nvPr/>
        </p:nvSpPr>
        <p:spPr>
          <a:xfrm>
            <a:off x="0" y="304801"/>
            <a:ext cx="9144000" cy="1981200"/>
          </a:xfrm>
          <a:prstGeom prst="rect">
            <a:avLst/>
          </a:prstGeom>
          <a:solidFill>
            <a:schemeClr val="tx2">
              <a:lumMod val="50000"/>
              <a:alpha val="63000"/>
            </a:schemeClr>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rtlCol="0">
            <a:normAutofit fontScale="92500" lnSpcReduction="10000"/>
          </a:bodyPr>
          <a:lstStyle>
            <a:lvl1pPr algn="ctr" defTabSz="914400" rtl="0" eaLnBrk="1" latinLnBrk="0" hangingPunct="1">
              <a:spcBef>
                <a:spcPct val="0"/>
              </a:spcBef>
              <a:buNone/>
              <a:defRPr sz="4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4000" b="1" i="1" dirty="0">
                <a:solidFill>
                  <a:schemeClr val="tx2">
                    <a:lumMod val="20000"/>
                    <a:lumOff val="80000"/>
                  </a:schemeClr>
                </a:solidFill>
                <a:latin typeface="Arial Narrow" panose="020B0606020202030204" pitchFamily="34" charset="0"/>
              </a:rPr>
              <a:t>Harford County Health Department</a:t>
            </a:r>
          </a:p>
          <a:p>
            <a:pPr>
              <a:defRPr/>
            </a:pPr>
            <a:r>
              <a:rPr lang="en-US" sz="4000" b="1" i="1" dirty="0">
                <a:solidFill>
                  <a:schemeClr val="tx2">
                    <a:lumMod val="20000"/>
                    <a:lumOff val="80000"/>
                  </a:schemeClr>
                </a:solidFill>
                <a:latin typeface="Arial Narrow" panose="020B0606020202030204" pitchFamily="34" charset="0"/>
              </a:rPr>
              <a:t>The Health of Harford County</a:t>
            </a:r>
          </a:p>
          <a:p>
            <a:pPr>
              <a:defRPr/>
            </a:pPr>
            <a:endParaRPr lang="en-US" sz="1600" dirty="0">
              <a:solidFill>
                <a:schemeClr val="tx2">
                  <a:lumMod val="20000"/>
                  <a:lumOff val="80000"/>
                </a:schemeClr>
              </a:solidFill>
            </a:endParaRPr>
          </a:p>
          <a:p>
            <a:pPr>
              <a:defRPr/>
            </a:pPr>
            <a:r>
              <a:rPr lang="en-US" sz="2600" dirty="0">
                <a:solidFill>
                  <a:schemeClr val="tx2">
                    <a:lumMod val="20000"/>
                    <a:lumOff val="80000"/>
                  </a:schemeClr>
                </a:solidFill>
                <a:latin typeface="Arial Narrow" panose="020B0606020202030204" pitchFamily="34" charset="0"/>
              </a:rPr>
              <a:t>Russell Moy, MD, MPH, Health Officer</a:t>
            </a:r>
          </a:p>
          <a:p>
            <a:pPr>
              <a:defRPr/>
            </a:pPr>
            <a:r>
              <a:rPr lang="en-US" sz="2600" dirty="0">
                <a:solidFill>
                  <a:schemeClr val="tx2">
                    <a:lumMod val="20000"/>
                    <a:lumOff val="80000"/>
                  </a:schemeClr>
                </a:solidFill>
                <a:latin typeface="Arial Narrow" panose="020B0606020202030204" pitchFamily="34" charset="0"/>
              </a:rPr>
              <a:t>June 3, 2019</a:t>
            </a:r>
          </a:p>
          <a:p>
            <a:pPr>
              <a:defRPr/>
            </a:pPr>
            <a:endParaRPr lang="en-US" sz="3200" dirty="0">
              <a:solidFill>
                <a:schemeClr val="tx2">
                  <a:lumMod val="20000"/>
                  <a:lumOff val="80000"/>
                </a:schemeClr>
              </a:solidFill>
            </a:endParaRPr>
          </a:p>
          <a:p>
            <a:pPr>
              <a:defRPr/>
            </a:pPr>
            <a:endParaRPr lang="en-US" sz="3200" dirty="0">
              <a:solidFill>
                <a:schemeClr val="tx2">
                  <a:lumMod val="20000"/>
                  <a:lumOff val="80000"/>
                </a:schemeClr>
              </a:solidFill>
            </a:endParaRPr>
          </a:p>
          <a:p>
            <a:pPr>
              <a:defRPr/>
            </a:pPr>
            <a:endParaRPr lang="en-US" sz="3800" dirty="0">
              <a:solidFill>
                <a:schemeClr val="tx2">
                  <a:lumMod val="20000"/>
                  <a:lumOff val="80000"/>
                </a:schemeClr>
              </a:solidFill>
            </a:endParaRPr>
          </a:p>
        </p:txBody>
      </p:sp>
    </p:spTree>
    <p:extLst>
      <p:ext uri="{BB962C8B-B14F-4D97-AF65-F5344CB8AC3E}">
        <p14:creationId xmlns:p14="http://schemas.microsoft.com/office/powerpoint/2010/main" val="190383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01961554"/>
              </p:ext>
            </p:extLst>
          </p:nvPr>
        </p:nvGraphicFramePr>
        <p:xfrm>
          <a:off x="316172" y="177800"/>
          <a:ext cx="8511655" cy="5537200"/>
        </p:xfrm>
        <a:graphic>
          <a:graphicData uri="http://schemas.openxmlformats.org/drawingml/2006/table">
            <a:tbl>
              <a:tblPr firstRow="1" bandRow="1">
                <a:tableStyleId>{5C22544A-7EE6-4342-B048-85BDC9FD1C3A}</a:tableStyleId>
              </a:tblPr>
              <a:tblGrid>
                <a:gridCol w="3406291">
                  <a:extLst>
                    <a:ext uri="{9D8B030D-6E8A-4147-A177-3AD203B41FA5}">
                      <a16:colId xmlns:a16="http://schemas.microsoft.com/office/drawing/2014/main" val="3073408029"/>
                    </a:ext>
                  </a:extLst>
                </a:gridCol>
                <a:gridCol w="1752563">
                  <a:extLst>
                    <a:ext uri="{9D8B030D-6E8A-4147-A177-3AD203B41FA5}">
                      <a16:colId xmlns:a16="http://schemas.microsoft.com/office/drawing/2014/main" val="1293877380"/>
                    </a:ext>
                  </a:extLst>
                </a:gridCol>
                <a:gridCol w="1224887">
                  <a:extLst>
                    <a:ext uri="{9D8B030D-6E8A-4147-A177-3AD203B41FA5}">
                      <a16:colId xmlns:a16="http://schemas.microsoft.com/office/drawing/2014/main" val="161506226"/>
                    </a:ext>
                  </a:extLst>
                </a:gridCol>
                <a:gridCol w="2127914">
                  <a:extLst>
                    <a:ext uri="{9D8B030D-6E8A-4147-A177-3AD203B41FA5}">
                      <a16:colId xmlns:a16="http://schemas.microsoft.com/office/drawing/2014/main" val="1895228446"/>
                    </a:ext>
                  </a:extLst>
                </a:gridCol>
              </a:tblGrid>
              <a:tr h="501650">
                <a:tc>
                  <a:txBody>
                    <a:bodyPr/>
                    <a:lstStyle/>
                    <a:p>
                      <a:pPr algn="ctr"/>
                      <a:r>
                        <a:rPr lang="en-US" sz="2000" b="1" dirty="0">
                          <a:latin typeface="Arial Narrow" panose="020B0606020202030204" pitchFamily="34" charset="0"/>
                        </a:rPr>
                        <a:t>Health</a:t>
                      </a:r>
                      <a:r>
                        <a:rPr lang="en-US" sz="2000" b="1" baseline="0" dirty="0">
                          <a:latin typeface="Arial Narrow" panose="020B0606020202030204" pitchFamily="34" charset="0"/>
                        </a:rPr>
                        <a:t> Indicators</a:t>
                      </a:r>
                      <a:endParaRPr lang="en-US" sz="2000" b="1" dirty="0">
                        <a:latin typeface="Arial Narrow" panose="020B0606020202030204" pitchFamily="34" charset="0"/>
                      </a:endParaRPr>
                    </a:p>
                  </a:txBody>
                  <a:tcPr>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tcPr>
                </a:tc>
                <a:tc>
                  <a:txBody>
                    <a:bodyPr/>
                    <a:lstStyle/>
                    <a:p>
                      <a:pPr algn="ctr"/>
                      <a:r>
                        <a:rPr lang="en-US" sz="2000" dirty="0">
                          <a:latin typeface="Arial Narrow" panose="020B0606020202030204" pitchFamily="34" charset="0"/>
                        </a:rPr>
                        <a:t>Harford County</a:t>
                      </a:r>
                    </a:p>
                  </a:txBody>
                  <a:tcPr>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tcPr>
                </a:tc>
                <a:tc>
                  <a:txBody>
                    <a:bodyPr/>
                    <a:lstStyle/>
                    <a:p>
                      <a:pPr algn="ctr"/>
                      <a:r>
                        <a:rPr lang="en-US" sz="2000" dirty="0">
                          <a:latin typeface="Arial Narrow" panose="020B0606020202030204" pitchFamily="34" charset="0"/>
                        </a:rPr>
                        <a:t>Maryland</a:t>
                      </a:r>
                    </a:p>
                  </a:txBody>
                  <a:tcPr>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tcPr>
                </a:tc>
                <a:tc>
                  <a:txBody>
                    <a:bodyPr/>
                    <a:lstStyle/>
                    <a:p>
                      <a:pPr algn="ctr"/>
                      <a:r>
                        <a:rPr lang="en-US" sz="2000" dirty="0">
                          <a:latin typeface="Arial Narrow" panose="020B0606020202030204" pitchFamily="34" charset="0"/>
                        </a:rPr>
                        <a:t>Top U.S. Performers</a:t>
                      </a:r>
                    </a:p>
                  </a:txBody>
                  <a:tcPr>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tcPr>
                </a:tc>
                <a:extLst>
                  <a:ext uri="{0D108BD9-81ED-4DB2-BD59-A6C34878D82A}">
                    <a16:rowId xmlns:a16="http://schemas.microsoft.com/office/drawing/2014/main" val="2302152701"/>
                  </a:ext>
                </a:extLst>
              </a:tr>
              <a:tr h="501650">
                <a:tc gridSpan="4">
                  <a:txBody>
                    <a:bodyPr/>
                    <a:lstStyle/>
                    <a:p>
                      <a:pPr algn="ctr"/>
                      <a:r>
                        <a:rPr lang="en-US" sz="2400" b="1" i="1" dirty="0">
                          <a:solidFill>
                            <a:schemeClr val="tx2">
                              <a:lumMod val="50000"/>
                            </a:schemeClr>
                          </a:solidFill>
                          <a:latin typeface="Arial Narrow" panose="020B0606020202030204" pitchFamily="34" charset="0"/>
                        </a:rPr>
                        <a:t>HARFORD</a:t>
                      </a:r>
                      <a:r>
                        <a:rPr lang="en-US" sz="2400" b="1" i="1" baseline="0" dirty="0">
                          <a:solidFill>
                            <a:schemeClr val="tx2">
                              <a:lumMod val="50000"/>
                            </a:schemeClr>
                          </a:solidFill>
                          <a:latin typeface="Arial Narrow" panose="020B0606020202030204" pitchFamily="34" charset="0"/>
                        </a:rPr>
                        <a:t> COUNTY DOING BETTER</a:t>
                      </a:r>
                      <a:endParaRPr lang="en-US" sz="2400" b="1" i="1" dirty="0">
                        <a:solidFill>
                          <a:schemeClr val="tx2">
                            <a:lumMod val="50000"/>
                          </a:schemeClr>
                        </a:solidFill>
                        <a:latin typeface="Arial Narrow" panose="020B0606020202030204" pitchFamily="34" charset="0"/>
                      </a:endParaRPr>
                    </a:p>
                  </a:txBody>
                  <a:tcP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31149718"/>
                  </a:ext>
                </a:extLst>
              </a:tr>
              <a:tr h="501650">
                <a:tc>
                  <a:txBody>
                    <a:bodyPr/>
                    <a:lstStyle/>
                    <a:p>
                      <a:r>
                        <a:rPr lang="en-US" sz="2400" b="1" dirty="0">
                          <a:solidFill>
                            <a:schemeClr val="tx2">
                              <a:lumMod val="50000"/>
                            </a:schemeClr>
                          </a:solidFill>
                          <a:latin typeface="Arial Narrow" panose="020B0606020202030204" pitchFamily="34" charset="0"/>
                        </a:rPr>
                        <a:t>Infant</a:t>
                      </a:r>
                      <a:r>
                        <a:rPr lang="en-US" sz="2400" b="1" baseline="0" dirty="0">
                          <a:solidFill>
                            <a:schemeClr val="tx2">
                              <a:lumMod val="50000"/>
                            </a:schemeClr>
                          </a:solidFill>
                          <a:latin typeface="Arial Narrow" panose="020B0606020202030204" pitchFamily="34" charset="0"/>
                        </a:rPr>
                        <a:t> mortality </a:t>
                      </a:r>
                      <a:r>
                        <a:rPr lang="en-US" sz="2400" b="0" baseline="0" dirty="0">
                          <a:solidFill>
                            <a:schemeClr val="tx2">
                              <a:lumMod val="50000"/>
                            </a:schemeClr>
                          </a:solidFill>
                          <a:latin typeface="Arial Narrow" panose="020B0606020202030204" pitchFamily="34" charset="0"/>
                        </a:rPr>
                        <a:t>(per 1k)</a:t>
                      </a:r>
                      <a:endParaRPr lang="en-US" sz="2400" b="0" dirty="0">
                        <a:solidFill>
                          <a:schemeClr val="tx2">
                            <a:lumMod val="50000"/>
                          </a:schemeClr>
                        </a:solidFill>
                        <a:latin typeface="Arial Narrow" panose="020B0606020202030204" pitchFamily="34" charset="0"/>
                      </a:endParaRPr>
                    </a:p>
                  </a:txBody>
                  <a:tcPr>
                    <a:solidFill>
                      <a:schemeClr val="accent3">
                        <a:lumMod val="60000"/>
                        <a:lumOff val="40000"/>
                      </a:schemeClr>
                    </a:solidFill>
                  </a:tcPr>
                </a:tc>
                <a:tc>
                  <a:txBody>
                    <a:bodyPr/>
                    <a:lstStyle/>
                    <a:p>
                      <a:pPr algn="ctr"/>
                      <a:r>
                        <a:rPr lang="en-US" sz="2400" b="1" dirty="0">
                          <a:solidFill>
                            <a:schemeClr val="tx2">
                              <a:lumMod val="50000"/>
                            </a:schemeClr>
                          </a:solidFill>
                          <a:latin typeface="Arial Narrow" panose="020B0606020202030204" pitchFamily="34" charset="0"/>
                        </a:rPr>
                        <a:t>4</a:t>
                      </a:r>
                    </a:p>
                  </a:txBody>
                  <a:tcPr>
                    <a:solidFill>
                      <a:schemeClr val="accent3">
                        <a:lumMod val="60000"/>
                        <a:lumOff val="40000"/>
                      </a:schemeClr>
                    </a:solidFill>
                  </a:tcPr>
                </a:tc>
                <a:tc>
                  <a:txBody>
                    <a:bodyPr/>
                    <a:lstStyle/>
                    <a:p>
                      <a:pPr algn="ctr"/>
                      <a:r>
                        <a:rPr lang="en-US" sz="2400" b="1" dirty="0">
                          <a:latin typeface="Arial Narrow" panose="020B0606020202030204" pitchFamily="34" charset="0"/>
                        </a:rPr>
                        <a:t>7</a:t>
                      </a:r>
                    </a:p>
                  </a:txBody>
                  <a:tcPr>
                    <a:solidFill>
                      <a:schemeClr val="accent3">
                        <a:lumMod val="60000"/>
                        <a:lumOff val="40000"/>
                      </a:schemeClr>
                    </a:solidFill>
                  </a:tcPr>
                </a:tc>
                <a:tc>
                  <a:txBody>
                    <a:bodyPr/>
                    <a:lstStyle/>
                    <a:p>
                      <a:pPr algn="ctr"/>
                      <a:r>
                        <a:rPr lang="en-US" sz="2400" b="1" dirty="0">
                          <a:latin typeface="Arial Narrow" panose="020B0606020202030204" pitchFamily="34" charset="0"/>
                        </a:rPr>
                        <a:t>4</a:t>
                      </a:r>
                    </a:p>
                  </a:txBody>
                  <a:tcPr>
                    <a:solidFill>
                      <a:schemeClr val="accent3">
                        <a:lumMod val="60000"/>
                        <a:lumOff val="40000"/>
                      </a:schemeClr>
                    </a:solidFill>
                  </a:tcPr>
                </a:tc>
                <a:extLst>
                  <a:ext uri="{0D108BD9-81ED-4DB2-BD59-A6C34878D82A}">
                    <a16:rowId xmlns:a16="http://schemas.microsoft.com/office/drawing/2014/main" val="3299320686"/>
                  </a:ext>
                </a:extLst>
              </a:tr>
              <a:tr h="501650">
                <a:tc>
                  <a:txBody>
                    <a:bodyPr/>
                    <a:lstStyle/>
                    <a:p>
                      <a:r>
                        <a:rPr lang="en-US" sz="2400" b="1" dirty="0">
                          <a:solidFill>
                            <a:schemeClr val="tx2">
                              <a:lumMod val="50000"/>
                            </a:schemeClr>
                          </a:solidFill>
                          <a:latin typeface="Arial Narrow" panose="020B0606020202030204" pitchFamily="34" charset="0"/>
                        </a:rPr>
                        <a:t>Teen births </a:t>
                      </a:r>
                      <a:r>
                        <a:rPr lang="en-US" sz="2400" b="0" dirty="0">
                          <a:solidFill>
                            <a:schemeClr val="tx2">
                              <a:lumMod val="50000"/>
                            </a:schemeClr>
                          </a:solidFill>
                          <a:latin typeface="Arial Narrow" panose="020B0606020202030204" pitchFamily="34" charset="0"/>
                        </a:rPr>
                        <a:t>(per 1k)</a:t>
                      </a:r>
                    </a:p>
                  </a:txBody>
                  <a:tcPr>
                    <a:solidFill>
                      <a:schemeClr val="accent3">
                        <a:lumMod val="60000"/>
                        <a:lumOff val="40000"/>
                      </a:schemeClr>
                    </a:solidFill>
                  </a:tcPr>
                </a:tc>
                <a:tc>
                  <a:txBody>
                    <a:bodyPr/>
                    <a:lstStyle/>
                    <a:p>
                      <a:pPr algn="ctr"/>
                      <a:r>
                        <a:rPr lang="en-US" sz="2400" b="1" dirty="0">
                          <a:solidFill>
                            <a:schemeClr val="tx2">
                              <a:lumMod val="50000"/>
                            </a:schemeClr>
                          </a:solidFill>
                          <a:latin typeface="Arial Narrow" panose="020B0606020202030204" pitchFamily="34" charset="0"/>
                        </a:rPr>
                        <a:t>11</a:t>
                      </a:r>
                    </a:p>
                  </a:txBody>
                  <a:tcPr>
                    <a:solidFill>
                      <a:schemeClr val="accent3">
                        <a:lumMod val="60000"/>
                        <a:lumOff val="40000"/>
                      </a:schemeClr>
                    </a:solidFill>
                  </a:tcPr>
                </a:tc>
                <a:tc>
                  <a:txBody>
                    <a:bodyPr/>
                    <a:lstStyle/>
                    <a:p>
                      <a:pPr algn="ctr"/>
                      <a:r>
                        <a:rPr lang="en-US" sz="2400" b="1" dirty="0">
                          <a:latin typeface="Arial Narrow" panose="020B0606020202030204" pitchFamily="34" charset="0"/>
                        </a:rPr>
                        <a:t>19</a:t>
                      </a:r>
                    </a:p>
                  </a:txBody>
                  <a:tcPr>
                    <a:solidFill>
                      <a:schemeClr val="accent3">
                        <a:lumMod val="60000"/>
                        <a:lumOff val="40000"/>
                      </a:schemeClr>
                    </a:solidFill>
                  </a:tcPr>
                </a:tc>
                <a:tc>
                  <a:txBody>
                    <a:bodyPr/>
                    <a:lstStyle/>
                    <a:p>
                      <a:pPr algn="ctr"/>
                      <a:r>
                        <a:rPr lang="en-US" sz="2400" b="1" dirty="0">
                          <a:latin typeface="Arial Narrow" panose="020B0606020202030204" pitchFamily="34" charset="0"/>
                        </a:rPr>
                        <a:t>14</a:t>
                      </a:r>
                    </a:p>
                  </a:txBody>
                  <a:tcPr>
                    <a:solidFill>
                      <a:schemeClr val="accent3">
                        <a:lumMod val="60000"/>
                        <a:lumOff val="40000"/>
                      </a:schemeClr>
                    </a:solidFill>
                  </a:tcPr>
                </a:tc>
                <a:extLst>
                  <a:ext uri="{0D108BD9-81ED-4DB2-BD59-A6C34878D82A}">
                    <a16:rowId xmlns:a16="http://schemas.microsoft.com/office/drawing/2014/main" val="3847686320"/>
                  </a:ext>
                </a:extLst>
              </a:tr>
              <a:tr h="501650">
                <a:tc>
                  <a:txBody>
                    <a:bodyPr/>
                    <a:lstStyle/>
                    <a:p>
                      <a:r>
                        <a:rPr lang="en-US" sz="2400" b="1" dirty="0">
                          <a:solidFill>
                            <a:schemeClr val="tx2">
                              <a:lumMod val="50000"/>
                            </a:schemeClr>
                          </a:solidFill>
                          <a:latin typeface="Arial Narrow" panose="020B0606020202030204" pitchFamily="34" charset="0"/>
                        </a:rPr>
                        <a:t>Uninsured </a:t>
                      </a:r>
                      <a:r>
                        <a:rPr lang="en-US" sz="2400" b="0" dirty="0">
                          <a:solidFill>
                            <a:schemeClr val="tx2">
                              <a:lumMod val="50000"/>
                            </a:schemeClr>
                          </a:solidFill>
                          <a:latin typeface="Arial Narrow" panose="020B0606020202030204" pitchFamily="34" charset="0"/>
                        </a:rPr>
                        <a:t>(%)</a:t>
                      </a:r>
                    </a:p>
                  </a:txBody>
                  <a:tcPr>
                    <a:solidFill>
                      <a:schemeClr val="accent3">
                        <a:lumMod val="60000"/>
                        <a:lumOff val="40000"/>
                      </a:schemeClr>
                    </a:solidFill>
                  </a:tcPr>
                </a:tc>
                <a:tc>
                  <a:txBody>
                    <a:bodyPr/>
                    <a:lstStyle/>
                    <a:p>
                      <a:pPr algn="ctr"/>
                      <a:r>
                        <a:rPr lang="en-US" sz="2400" b="1" dirty="0">
                          <a:solidFill>
                            <a:schemeClr val="tx2">
                              <a:lumMod val="50000"/>
                            </a:schemeClr>
                          </a:solidFill>
                          <a:latin typeface="Arial Narrow" panose="020B0606020202030204" pitchFamily="34" charset="0"/>
                        </a:rPr>
                        <a:t>5</a:t>
                      </a:r>
                    </a:p>
                  </a:txBody>
                  <a:tcPr>
                    <a:solidFill>
                      <a:schemeClr val="accent3">
                        <a:lumMod val="60000"/>
                        <a:lumOff val="40000"/>
                      </a:schemeClr>
                    </a:solidFill>
                  </a:tcPr>
                </a:tc>
                <a:tc>
                  <a:txBody>
                    <a:bodyPr/>
                    <a:lstStyle/>
                    <a:p>
                      <a:pPr algn="ctr"/>
                      <a:r>
                        <a:rPr lang="en-US" sz="2400" b="1" dirty="0">
                          <a:latin typeface="Arial Narrow" panose="020B0606020202030204" pitchFamily="34" charset="0"/>
                        </a:rPr>
                        <a:t>7</a:t>
                      </a:r>
                    </a:p>
                  </a:txBody>
                  <a:tcPr>
                    <a:solidFill>
                      <a:schemeClr val="accent3">
                        <a:lumMod val="60000"/>
                        <a:lumOff val="40000"/>
                      </a:schemeClr>
                    </a:solidFill>
                  </a:tcPr>
                </a:tc>
                <a:tc>
                  <a:txBody>
                    <a:bodyPr/>
                    <a:lstStyle/>
                    <a:p>
                      <a:pPr algn="ctr"/>
                      <a:r>
                        <a:rPr lang="en-US" sz="2400" b="1" dirty="0">
                          <a:latin typeface="Arial Narrow" panose="020B0606020202030204" pitchFamily="34" charset="0"/>
                        </a:rPr>
                        <a:t>6</a:t>
                      </a:r>
                    </a:p>
                  </a:txBody>
                  <a:tcPr>
                    <a:solidFill>
                      <a:schemeClr val="accent3">
                        <a:lumMod val="60000"/>
                        <a:lumOff val="40000"/>
                      </a:schemeClr>
                    </a:solidFill>
                  </a:tcPr>
                </a:tc>
                <a:extLst>
                  <a:ext uri="{0D108BD9-81ED-4DB2-BD59-A6C34878D82A}">
                    <a16:rowId xmlns:a16="http://schemas.microsoft.com/office/drawing/2014/main" val="2086803030"/>
                  </a:ext>
                </a:extLst>
              </a:tr>
              <a:tr h="501650">
                <a:tc gridSpan="4">
                  <a:txBody>
                    <a:bodyPr/>
                    <a:lstStyle/>
                    <a:p>
                      <a:pPr algn="ctr"/>
                      <a:r>
                        <a:rPr lang="en-US" sz="2400" b="1" i="1" dirty="0">
                          <a:solidFill>
                            <a:schemeClr val="tx2">
                              <a:lumMod val="50000"/>
                            </a:schemeClr>
                          </a:solidFill>
                          <a:latin typeface="Arial Narrow" panose="020B0606020202030204" pitchFamily="34" charset="0"/>
                        </a:rPr>
                        <a:t>HARFORD</a:t>
                      </a:r>
                      <a:r>
                        <a:rPr lang="en-US" sz="2400" b="1" i="1" baseline="0" dirty="0">
                          <a:solidFill>
                            <a:schemeClr val="tx2">
                              <a:lumMod val="50000"/>
                            </a:schemeClr>
                          </a:solidFill>
                          <a:latin typeface="Arial Narrow" panose="020B0606020202030204" pitchFamily="34" charset="0"/>
                        </a:rPr>
                        <a:t> COUNTY DOING WORSE</a:t>
                      </a:r>
                      <a:endParaRPr lang="en-US" sz="2400" b="1" i="1" dirty="0">
                        <a:solidFill>
                          <a:schemeClr val="tx2">
                            <a:lumMod val="50000"/>
                          </a:schemeClr>
                        </a:solidFill>
                        <a:latin typeface="Arial Narrow" panose="020B0606020202030204" pitchFamily="34" charset="0"/>
                      </a:endParaRPr>
                    </a:p>
                  </a:txBody>
                  <a:tcP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143301061"/>
                  </a:ext>
                </a:extLst>
              </a:tr>
              <a:tr h="501650">
                <a:tc>
                  <a:txBody>
                    <a:bodyPr/>
                    <a:lstStyle/>
                    <a:p>
                      <a:r>
                        <a:rPr lang="en-US" sz="2400" b="1" dirty="0">
                          <a:solidFill>
                            <a:schemeClr val="tx2">
                              <a:lumMod val="50000"/>
                            </a:schemeClr>
                          </a:solidFill>
                          <a:latin typeface="Arial Narrow" panose="020B0606020202030204" pitchFamily="34" charset="0"/>
                        </a:rPr>
                        <a:t>Drug</a:t>
                      </a:r>
                      <a:r>
                        <a:rPr lang="en-US" sz="2400" b="1" baseline="0" dirty="0">
                          <a:solidFill>
                            <a:schemeClr val="tx2">
                              <a:lumMod val="50000"/>
                            </a:schemeClr>
                          </a:solidFill>
                          <a:latin typeface="Arial Narrow" panose="020B0606020202030204" pitchFamily="34" charset="0"/>
                        </a:rPr>
                        <a:t> overdose deaths </a:t>
                      </a:r>
                    </a:p>
                    <a:p>
                      <a:r>
                        <a:rPr lang="en-US" sz="2400" b="1" baseline="0" dirty="0">
                          <a:solidFill>
                            <a:schemeClr val="tx2">
                              <a:lumMod val="50000"/>
                            </a:schemeClr>
                          </a:solidFill>
                          <a:latin typeface="Arial Narrow" panose="020B0606020202030204" pitchFamily="34" charset="0"/>
                        </a:rPr>
                        <a:t> </a:t>
                      </a:r>
                      <a:r>
                        <a:rPr lang="en-US" sz="2400" b="0" baseline="0" dirty="0">
                          <a:solidFill>
                            <a:schemeClr val="tx2">
                              <a:lumMod val="50000"/>
                            </a:schemeClr>
                          </a:solidFill>
                          <a:latin typeface="Arial Narrow" panose="020B0606020202030204" pitchFamily="34" charset="0"/>
                        </a:rPr>
                        <a:t>(per 100k)</a:t>
                      </a:r>
                      <a:endParaRPr lang="en-US" sz="2400" b="0" dirty="0">
                        <a:solidFill>
                          <a:schemeClr val="tx2">
                            <a:lumMod val="50000"/>
                          </a:schemeClr>
                        </a:solidFill>
                        <a:latin typeface="Arial Narrow" panose="020B0606020202030204" pitchFamily="34" charset="0"/>
                      </a:endParaRPr>
                    </a:p>
                  </a:txBody>
                  <a:tcPr>
                    <a:solidFill>
                      <a:schemeClr val="accent2">
                        <a:lumMod val="40000"/>
                        <a:lumOff val="60000"/>
                      </a:schemeClr>
                    </a:solidFill>
                  </a:tcPr>
                </a:tc>
                <a:tc>
                  <a:txBody>
                    <a:bodyPr/>
                    <a:lstStyle/>
                    <a:p>
                      <a:pPr algn="ctr"/>
                      <a:r>
                        <a:rPr lang="en-US" sz="2400" b="1" dirty="0">
                          <a:solidFill>
                            <a:schemeClr val="tx2">
                              <a:lumMod val="50000"/>
                            </a:schemeClr>
                          </a:solidFill>
                          <a:latin typeface="Arial Narrow" panose="020B0606020202030204" pitchFamily="34" charset="0"/>
                        </a:rPr>
                        <a:t>34</a:t>
                      </a:r>
                    </a:p>
                  </a:txBody>
                  <a:tcPr>
                    <a:solidFill>
                      <a:schemeClr val="accent2">
                        <a:lumMod val="40000"/>
                        <a:lumOff val="60000"/>
                      </a:schemeClr>
                    </a:solidFill>
                  </a:tcPr>
                </a:tc>
                <a:tc>
                  <a:txBody>
                    <a:bodyPr/>
                    <a:lstStyle/>
                    <a:p>
                      <a:pPr algn="ctr"/>
                      <a:r>
                        <a:rPr lang="en-US" sz="2400" b="1" dirty="0">
                          <a:latin typeface="Arial Narrow" panose="020B0606020202030204" pitchFamily="34" charset="0"/>
                        </a:rPr>
                        <a:t>31</a:t>
                      </a:r>
                    </a:p>
                  </a:txBody>
                  <a:tcPr>
                    <a:solidFill>
                      <a:schemeClr val="accent2">
                        <a:lumMod val="40000"/>
                        <a:lumOff val="60000"/>
                      </a:schemeClr>
                    </a:solidFill>
                  </a:tcPr>
                </a:tc>
                <a:tc>
                  <a:txBody>
                    <a:bodyPr/>
                    <a:lstStyle/>
                    <a:p>
                      <a:pPr algn="ctr"/>
                      <a:r>
                        <a:rPr lang="en-US" sz="2400" b="1" dirty="0">
                          <a:latin typeface="Arial Narrow" panose="020B0606020202030204" pitchFamily="34" charset="0"/>
                        </a:rPr>
                        <a:t>10</a:t>
                      </a:r>
                    </a:p>
                  </a:txBody>
                  <a:tcPr>
                    <a:solidFill>
                      <a:schemeClr val="accent2">
                        <a:lumMod val="40000"/>
                        <a:lumOff val="60000"/>
                      </a:schemeClr>
                    </a:solidFill>
                  </a:tcPr>
                </a:tc>
                <a:extLst>
                  <a:ext uri="{0D108BD9-81ED-4DB2-BD59-A6C34878D82A}">
                    <a16:rowId xmlns:a16="http://schemas.microsoft.com/office/drawing/2014/main" val="168089353"/>
                  </a:ext>
                </a:extLst>
              </a:tr>
              <a:tr h="501650">
                <a:tc>
                  <a:txBody>
                    <a:bodyPr/>
                    <a:lstStyle/>
                    <a:p>
                      <a:r>
                        <a:rPr lang="en-US" sz="2400" b="1" dirty="0">
                          <a:solidFill>
                            <a:schemeClr val="tx2">
                              <a:lumMod val="50000"/>
                            </a:schemeClr>
                          </a:solidFill>
                          <a:latin typeface="Arial Narrow" panose="020B0606020202030204" pitchFamily="34" charset="0"/>
                        </a:rPr>
                        <a:t>Adult smoking </a:t>
                      </a:r>
                      <a:r>
                        <a:rPr lang="en-US" sz="2400" b="0" dirty="0">
                          <a:solidFill>
                            <a:schemeClr val="tx2">
                              <a:lumMod val="50000"/>
                            </a:schemeClr>
                          </a:solidFill>
                          <a:latin typeface="Arial Narrow" panose="020B0606020202030204" pitchFamily="34" charset="0"/>
                        </a:rPr>
                        <a:t>(%)</a:t>
                      </a:r>
                    </a:p>
                  </a:txBody>
                  <a:tcPr>
                    <a:solidFill>
                      <a:schemeClr val="accent2">
                        <a:lumMod val="40000"/>
                        <a:lumOff val="60000"/>
                      </a:schemeClr>
                    </a:solidFill>
                  </a:tcPr>
                </a:tc>
                <a:tc>
                  <a:txBody>
                    <a:bodyPr/>
                    <a:lstStyle/>
                    <a:p>
                      <a:pPr algn="ctr"/>
                      <a:r>
                        <a:rPr lang="en-US" sz="2400" b="1" dirty="0">
                          <a:solidFill>
                            <a:schemeClr val="tx2">
                              <a:lumMod val="50000"/>
                            </a:schemeClr>
                          </a:solidFill>
                          <a:latin typeface="Arial Narrow" panose="020B0606020202030204" pitchFamily="34" charset="0"/>
                        </a:rPr>
                        <a:t>15</a:t>
                      </a:r>
                    </a:p>
                  </a:txBody>
                  <a:tcPr>
                    <a:solidFill>
                      <a:schemeClr val="accent2">
                        <a:lumMod val="40000"/>
                        <a:lumOff val="60000"/>
                      </a:schemeClr>
                    </a:solidFill>
                  </a:tcPr>
                </a:tc>
                <a:tc>
                  <a:txBody>
                    <a:bodyPr/>
                    <a:lstStyle/>
                    <a:p>
                      <a:pPr algn="ctr"/>
                      <a:r>
                        <a:rPr lang="en-US" sz="2400" b="1" dirty="0">
                          <a:latin typeface="Arial Narrow" panose="020B0606020202030204" pitchFamily="34" charset="0"/>
                        </a:rPr>
                        <a:t>14</a:t>
                      </a:r>
                    </a:p>
                  </a:txBody>
                  <a:tcPr>
                    <a:solidFill>
                      <a:schemeClr val="accent2">
                        <a:lumMod val="40000"/>
                        <a:lumOff val="60000"/>
                      </a:schemeClr>
                    </a:solidFill>
                  </a:tcPr>
                </a:tc>
                <a:tc>
                  <a:txBody>
                    <a:bodyPr/>
                    <a:lstStyle/>
                    <a:p>
                      <a:pPr algn="ctr"/>
                      <a:r>
                        <a:rPr lang="en-US" sz="2400" b="1" dirty="0">
                          <a:latin typeface="Arial Narrow" panose="020B0606020202030204" pitchFamily="34" charset="0"/>
                        </a:rPr>
                        <a:t>14</a:t>
                      </a:r>
                    </a:p>
                  </a:txBody>
                  <a:tcPr>
                    <a:solidFill>
                      <a:schemeClr val="accent2">
                        <a:lumMod val="40000"/>
                        <a:lumOff val="60000"/>
                      </a:schemeClr>
                    </a:solidFill>
                  </a:tcPr>
                </a:tc>
                <a:extLst>
                  <a:ext uri="{0D108BD9-81ED-4DB2-BD59-A6C34878D82A}">
                    <a16:rowId xmlns:a16="http://schemas.microsoft.com/office/drawing/2014/main" val="515617924"/>
                  </a:ext>
                </a:extLst>
              </a:tr>
              <a:tr h="501650">
                <a:tc>
                  <a:txBody>
                    <a:bodyPr/>
                    <a:lstStyle/>
                    <a:p>
                      <a:r>
                        <a:rPr lang="en-US" sz="2400" b="1" dirty="0">
                          <a:solidFill>
                            <a:schemeClr val="tx2">
                              <a:lumMod val="50000"/>
                            </a:schemeClr>
                          </a:solidFill>
                          <a:latin typeface="Arial Narrow" panose="020B0606020202030204" pitchFamily="34" charset="0"/>
                        </a:rPr>
                        <a:t>Adult obesity </a:t>
                      </a:r>
                      <a:r>
                        <a:rPr lang="en-US" sz="2400" b="0" dirty="0">
                          <a:solidFill>
                            <a:schemeClr val="tx2">
                              <a:lumMod val="50000"/>
                            </a:schemeClr>
                          </a:solidFill>
                          <a:latin typeface="Arial Narrow" panose="020B0606020202030204" pitchFamily="34" charset="0"/>
                        </a:rPr>
                        <a:t>(%)</a:t>
                      </a:r>
                    </a:p>
                  </a:txBody>
                  <a:tcPr>
                    <a:solidFill>
                      <a:schemeClr val="accent2">
                        <a:lumMod val="40000"/>
                        <a:lumOff val="60000"/>
                      </a:schemeClr>
                    </a:solidFill>
                  </a:tcPr>
                </a:tc>
                <a:tc>
                  <a:txBody>
                    <a:bodyPr/>
                    <a:lstStyle/>
                    <a:p>
                      <a:pPr algn="ctr"/>
                      <a:r>
                        <a:rPr lang="en-US" sz="2400" b="1" dirty="0">
                          <a:solidFill>
                            <a:schemeClr val="tx2">
                              <a:lumMod val="50000"/>
                            </a:schemeClr>
                          </a:solidFill>
                          <a:latin typeface="Arial Narrow" panose="020B0606020202030204" pitchFamily="34" charset="0"/>
                        </a:rPr>
                        <a:t>30</a:t>
                      </a:r>
                    </a:p>
                  </a:txBody>
                  <a:tcPr>
                    <a:solidFill>
                      <a:schemeClr val="accent2">
                        <a:lumMod val="40000"/>
                        <a:lumOff val="60000"/>
                      </a:schemeClr>
                    </a:solidFill>
                  </a:tcPr>
                </a:tc>
                <a:tc>
                  <a:txBody>
                    <a:bodyPr/>
                    <a:lstStyle/>
                    <a:p>
                      <a:pPr algn="ctr"/>
                      <a:r>
                        <a:rPr lang="en-US" sz="2400" b="1" dirty="0">
                          <a:latin typeface="Arial Narrow" panose="020B0606020202030204" pitchFamily="34" charset="0"/>
                        </a:rPr>
                        <a:t>30</a:t>
                      </a:r>
                    </a:p>
                  </a:txBody>
                  <a:tcPr>
                    <a:solidFill>
                      <a:schemeClr val="accent2">
                        <a:lumMod val="40000"/>
                        <a:lumOff val="60000"/>
                      </a:schemeClr>
                    </a:solidFill>
                  </a:tcPr>
                </a:tc>
                <a:tc>
                  <a:txBody>
                    <a:bodyPr/>
                    <a:lstStyle/>
                    <a:p>
                      <a:pPr algn="ctr"/>
                      <a:r>
                        <a:rPr lang="en-US" sz="2400" b="1" dirty="0">
                          <a:latin typeface="Arial Narrow" panose="020B0606020202030204" pitchFamily="34" charset="0"/>
                        </a:rPr>
                        <a:t>26</a:t>
                      </a:r>
                    </a:p>
                  </a:txBody>
                  <a:tcPr>
                    <a:solidFill>
                      <a:schemeClr val="accent2">
                        <a:lumMod val="40000"/>
                        <a:lumOff val="60000"/>
                      </a:schemeClr>
                    </a:solidFill>
                  </a:tcPr>
                </a:tc>
                <a:extLst>
                  <a:ext uri="{0D108BD9-81ED-4DB2-BD59-A6C34878D82A}">
                    <a16:rowId xmlns:a16="http://schemas.microsoft.com/office/drawing/2014/main" val="983899505"/>
                  </a:ext>
                </a:extLst>
              </a:tr>
              <a:tr h="501650">
                <a:tc>
                  <a:txBody>
                    <a:bodyPr/>
                    <a:lstStyle/>
                    <a:p>
                      <a:r>
                        <a:rPr lang="en-US" sz="2400" b="1" dirty="0">
                          <a:solidFill>
                            <a:schemeClr val="tx2">
                              <a:lumMod val="50000"/>
                            </a:schemeClr>
                          </a:solidFill>
                          <a:latin typeface="Arial Narrow" panose="020B0606020202030204" pitchFamily="34" charset="0"/>
                        </a:rPr>
                        <a:t>Poor mental health days</a:t>
                      </a:r>
                    </a:p>
                  </a:txBody>
                  <a:tcPr>
                    <a:solidFill>
                      <a:schemeClr val="accent2">
                        <a:lumMod val="40000"/>
                        <a:lumOff val="60000"/>
                      </a:schemeClr>
                    </a:solidFill>
                  </a:tcPr>
                </a:tc>
                <a:tc>
                  <a:txBody>
                    <a:bodyPr/>
                    <a:lstStyle/>
                    <a:p>
                      <a:pPr algn="ctr"/>
                      <a:r>
                        <a:rPr lang="en-US" sz="2400" b="1" dirty="0">
                          <a:solidFill>
                            <a:schemeClr val="tx2">
                              <a:lumMod val="50000"/>
                            </a:schemeClr>
                          </a:solidFill>
                          <a:latin typeface="Arial Narrow" panose="020B0606020202030204" pitchFamily="34" charset="0"/>
                        </a:rPr>
                        <a:t>3.6</a:t>
                      </a:r>
                    </a:p>
                  </a:txBody>
                  <a:tcPr>
                    <a:solidFill>
                      <a:schemeClr val="accent2">
                        <a:lumMod val="40000"/>
                        <a:lumOff val="60000"/>
                      </a:schemeClr>
                    </a:solidFill>
                  </a:tcPr>
                </a:tc>
                <a:tc>
                  <a:txBody>
                    <a:bodyPr/>
                    <a:lstStyle/>
                    <a:p>
                      <a:pPr algn="ctr"/>
                      <a:r>
                        <a:rPr lang="en-US" sz="2400" b="1" dirty="0">
                          <a:latin typeface="Arial Narrow" panose="020B0606020202030204" pitchFamily="34" charset="0"/>
                        </a:rPr>
                        <a:t>3.5</a:t>
                      </a:r>
                    </a:p>
                  </a:txBody>
                  <a:tcPr>
                    <a:solidFill>
                      <a:schemeClr val="accent2">
                        <a:lumMod val="40000"/>
                        <a:lumOff val="60000"/>
                      </a:schemeClr>
                    </a:solidFill>
                  </a:tcPr>
                </a:tc>
                <a:tc>
                  <a:txBody>
                    <a:bodyPr/>
                    <a:lstStyle/>
                    <a:p>
                      <a:pPr algn="ctr"/>
                      <a:r>
                        <a:rPr lang="en-US" sz="2400" b="1" dirty="0">
                          <a:latin typeface="Arial Narrow" panose="020B0606020202030204" pitchFamily="34" charset="0"/>
                        </a:rPr>
                        <a:t>3.0</a:t>
                      </a:r>
                    </a:p>
                  </a:txBody>
                  <a:tcPr>
                    <a:solidFill>
                      <a:schemeClr val="accent2">
                        <a:lumMod val="40000"/>
                        <a:lumOff val="60000"/>
                      </a:schemeClr>
                    </a:solidFill>
                  </a:tcPr>
                </a:tc>
                <a:extLst>
                  <a:ext uri="{0D108BD9-81ED-4DB2-BD59-A6C34878D82A}">
                    <a16:rowId xmlns:a16="http://schemas.microsoft.com/office/drawing/2014/main" val="2569070600"/>
                  </a:ext>
                </a:extLst>
              </a:tr>
            </a:tbl>
          </a:graphicData>
        </a:graphic>
      </p:graphicFrame>
      <p:sp>
        <p:nvSpPr>
          <p:cNvPr id="3" name="TextBox 2"/>
          <p:cNvSpPr txBox="1"/>
          <p:nvPr/>
        </p:nvSpPr>
        <p:spPr>
          <a:xfrm>
            <a:off x="4191000" y="6382355"/>
            <a:ext cx="4114800" cy="338554"/>
          </a:xfrm>
          <a:prstGeom prst="rect">
            <a:avLst/>
          </a:prstGeom>
          <a:noFill/>
        </p:spPr>
        <p:txBody>
          <a:bodyPr wrap="square" rtlCol="0">
            <a:spAutoFit/>
          </a:bodyPr>
          <a:lstStyle/>
          <a:p>
            <a:r>
              <a:rPr lang="en-US" sz="1600" dirty="0">
                <a:solidFill>
                  <a:schemeClr val="tx2">
                    <a:lumMod val="20000"/>
                    <a:lumOff val="80000"/>
                  </a:schemeClr>
                </a:solidFill>
                <a:latin typeface="Arial Narrow" panose="020B0606020202030204" pitchFamily="34" charset="0"/>
              </a:rPr>
              <a:t>Source:  RWJF County Health Rankings 2019</a:t>
            </a:r>
          </a:p>
        </p:txBody>
      </p:sp>
    </p:spTree>
    <p:extLst>
      <p:ext uri="{BB962C8B-B14F-4D97-AF65-F5344CB8AC3E}">
        <p14:creationId xmlns:p14="http://schemas.microsoft.com/office/powerpoint/2010/main" val="291388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1095856"/>
            <a:ext cx="9220200" cy="512206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7" name="Title 10">
            <a:extLst>
              <a:ext uri="{FF2B5EF4-FFF2-40B4-BE49-F238E27FC236}">
                <a16:creationId xmlns:a16="http://schemas.microsoft.com/office/drawing/2014/main" id="{C904CEF0-9538-40C6-85DB-A79DB92AB650}"/>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Impact of the Overdose Crisis</a:t>
            </a:r>
            <a:endParaRPr lang="en-US" sz="3600" b="1" i="1" dirty="0">
              <a:solidFill>
                <a:schemeClr val="tx2">
                  <a:lumMod val="20000"/>
                  <a:lumOff val="80000"/>
                </a:schemeClr>
              </a:solidFill>
              <a:latin typeface="Arial Narrow" panose="020B0606020202030204" pitchFamily="34" charset="0"/>
            </a:endParaRPr>
          </a:p>
        </p:txBody>
      </p:sp>
    </p:spTree>
    <p:extLst>
      <p:ext uri="{BB962C8B-B14F-4D97-AF65-F5344CB8AC3E}">
        <p14:creationId xmlns:p14="http://schemas.microsoft.com/office/powerpoint/2010/main" val="394625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145768-8A22-4FFD-AC95-E3A3F5948B2E}" type="slidenum">
              <a:rPr lang="en-US" smtClean="0"/>
              <a:t>12</a:t>
            </a:fld>
            <a:endParaRPr lang="en-US" dirty="0"/>
          </a:p>
        </p:txBody>
      </p:sp>
      <p:sp>
        <p:nvSpPr>
          <p:cNvPr id="3" name="Title 2"/>
          <p:cNvSpPr>
            <a:spLocks noGrp="1"/>
          </p:cNvSpPr>
          <p:nvPr>
            <p:ph type="title"/>
          </p:nvPr>
        </p:nvSpPr>
        <p:spPr>
          <a:xfrm>
            <a:off x="304800" y="304800"/>
            <a:ext cx="8229600" cy="1143000"/>
          </a:xfrm>
        </p:spPr>
        <p:txBody>
          <a:bodyPr>
            <a:normAutofit fontScale="90000"/>
          </a:bodyPr>
          <a:lstStyle/>
          <a:p>
            <a:r>
              <a:rPr lang="en-US" dirty="0"/>
              <a:t>Drug &amp; Alcohol Intoxication Deaths</a:t>
            </a:r>
            <a:br>
              <a:rPr lang="en-US" dirty="0"/>
            </a:br>
            <a:r>
              <a:rPr lang="en-US" sz="2700" dirty="0"/>
              <a:t>By place of occurrence, Harford County, 2013-2017*</a:t>
            </a:r>
          </a:p>
        </p:txBody>
      </p:sp>
      <p:graphicFrame>
        <p:nvGraphicFramePr>
          <p:cNvPr id="7" name="Object 1"/>
          <p:cNvGraphicFramePr>
            <a:graphicFrameLocks/>
          </p:cNvGraphicFramePr>
          <p:nvPr>
            <p:extLst/>
          </p:nvPr>
        </p:nvGraphicFramePr>
        <p:xfrm>
          <a:off x="152400" y="1002630"/>
          <a:ext cx="8686800" cy="50978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4"/>
          <p:cNvSpPr>
            <a:spLocks noGrp="1" noChangeArrowheads="1"/>
          </p:cNvSpPr>
          <p:nvPr>
            <p:ph type="ftr" sz="quarter" idx="4294967295"/>
          </p:nvPr>
        </p:nvSpPr>
        <p:spPr bwMode="auto">
          <a:xfrm>
            <a:off x="892834" y="5638800"/>
            <a:ext cx="7467600"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defRPr/>
            </a:pPr>
            <a:r>
              <a:rPr lang="en-US" altLang="en-US" sz="1200" dirty="0">
                <a:solidFill>
                  <a:schemeClr val="bg1">
                    <a:lumMod val="50000"/>
                  </a:schemeClr>
                </a:solidFill>
                <a:latin typeface="Arial" charset="0"/>
              </a:rPr>
              <a:t>Source: Maryland Vital Statistics: Drug- and Alcohol-Related Intoxication Deaths in Maryland, 2016</a:t>
            </a:r>
          </a:p>
          <a:p>
            <a:pPr algn="l" eaLnBrk="1" hangingPunct="1">
              <a:spcBef>
                <a:spcPct val="0"/>
              </a:spcBef>
              <a:buFontTx/>
              <a:buNone/>
              <a:defRPr/>
            </a:pPr>
            <a:r>
              <a:rPr lang="en-US" altLang="en-US" sz="1200" dirty="0">
                <a:solidFill>
                  <a:schemeClr val="bg1">
                    <a:lumMod val="50000"/>
                  </a:schemeClr>
                </a:solidFill>
                <a:latin typeface="Arial" charset="0"/>
              </a:rPr>
              <a:t>* 2017 estimates based on 3 quarters of 2017 data, Maryland Vital Statistics</a:t>
            </a:r>
          </a:p>
        </p:txBody>
      </p:sp>
      <p:sp>
        <p:nvSpPr>
          <p:cNvPr id="8" name="TextBox 7">
            <a:extLst>
              <a:ext uri="{FF2B5EF4-FFF2-40B4-BE49-F238E27FC236}">
                <a16:creationId xmlns:a16="http://schemas.microsoft.com/office/drawing/2014/main" id="{021491F9-7B98-4645-A21B-6F7988952DDF}"/>
              </a:ext>
            </a:extLst>
          </p:cNvPr>
          <p:cNvSpPr txBox="1"/>
          <p:nvPr/>
        </p:nvSpPr>
        <p:spPr>
          <a:xfrm rot="20985069">
            <a:off x="1959096" y="2338854"/>
            <a:ext cx="4921007" cy="492443"/>
          </a:xfrm>
          <a:prstGeom prst="rect">
            <a:avLst/>
          </a:prstGeom>
          <a:solidFill>
            <a:schemeClr val="accent2">
              <a:lumMod val="20000"/>
              <a:lumOff val="80000"/>
            </a:schemeClr>
          </a:solidFill>
        </p:spPr>
        <p:txBody>
          <a:bodyPr wrap="square">
            <a:spAutoFit/>
          </a:bodyPr>
          <a:lstStyle/>
          <a:p>
            <a:pPr algn="ctr" eaLnBrk="1" hangingPunct="1">
              <a:defRPr/>
            </a:pPr>
            <a:r>
              <a:rPr lang="en-US" sz="2600" b="1" i="1" dirty="0">
                <a:solidFill>
                  <a:srgbClr val="FF0000"/>
                </a:solidFill>
                <a:latin typeface="Arial Narrow" panose="020B0606020202030204" pitchFamily="34" charset="0"/>
                <a:cs typeface="Arial" charset="0"/>
              </a:rPr>
              <a:t>180% increase over the past 5 years</a:t>
            </a:r>
          </a:p>
        </p:txBody>
      </p:sp>
    </p:spTree>
    <p:extLst>
      <p:ext uri="{BB962C8B-B14F-4D97-AF65-F5344CB8AC3E}">
        <p14:creationId xmlns:p14="http://schemas.microsoft.com/office/powerpoint/2010/main" val="386048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145768-8A22-4FFD-AC95-E3A3F5948B2E}" type="slidenum">
              <a:rPr lang="en-US" smtClean="0"/>
              <a:t>13</a:t>
            </a:fld>
            <a:endParaRPr lang="en-US" dirty="0"/>
          </a:p>
        </p:txBody>
      </p:sp>
      <p:graphicFrame>
        <p:nvGraphicFramePr>
          <p:cNvPr id="7" name="Object 1"/>
          <p:cNvGraphicFramePr>
            <a:graphicFrameLocks/>
          </p:cNvGraphicFramePr>
          <p:nvPr>
            <p:extLst/>
          </p:nvPr>
        </p:nvGraphicFramePr>
        <p:xfrm>
          <a:off x="381000" y="880082"/>
          <a:ext cx="8686800" cy="509783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a:extLst>
              <a:ext uri="{FF2B5EF4-FFF2-40B4-BE49-F238E27FC236}">
                <a16:creationId xmlns:a16="http://schemas.microsoft.com/office/drawing/2014/main" id="{0F0E87FD-F0B5-4A06-A7E0-302C7BF1965C}"/>
              </a:ext>
            </a:extLst>
          </p:cNvPr>
          <p:cNvSpPr txBox="1">
            <a:spLocks/>
          </p:cNvSpPr>
          <p:nvPr/>
        </p:nvSpPr>
        <p:spPr>
          <a:xfrm>
            <a:off x="2179022" y="1592617"/>
            <a:ext cx="3231178" cy="685800"/>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1800" b="1" dirty="0">
                <a:solidFill>
                  <a:schemeClr val="tx2"/>
                </a:solidFill>
                <a:latin typeface="Arial Narrow" panose="020B0606020202030204" pitchFamily="34" charset="0"/>
              </a:rPr>
              <a:t>Harford rate down 3.2%, while MD rate up 5.2% over the past 1 year.</a:t>
            </a:r>
            <a:endParaRPr lang="en-US" sz="1800" dirty="0">
              <a:solidFill>
                <a:schemeClr val="tx2">
                  <a:lumMod val="50000"/>
                </a:schemeClr>
              </a:solidFill>
              <a:latin typeface="Arial Narrow" panose="020B0606020202030204" pitchFamily="34" charset="0"/>
            </a:endParaRPr>
          </a:p>
        </p:txBody>
      </p:sp>
      <p:sp>
        <p:nvSpPr>
          <p:cNvPr id="10" name="Oval 9">
            <a:extLst>
              <a:ext uri="{FF2B5EF4-FFF2-40B4-BE49-F238E27FC236}">
                <a16:creationId xmlns:a16="http://schemas.microsoft.com/office/drawing/2014/main" id="{F787937E-5F9F-4885-9DB2-EAEC164E1B68}"/>
              </a:ext>
            </a:extLst>
          </p:cNvPr>
          <p:cNvSpPr/>
          <p:nvPr/>
        </p:nvSpPr>
        <p:spPr>
          <a:xfrm rot="373872">
            <a:off x="7109611" y="1669941"/>
            <a:ext cx="1447800" cy="422727"/>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B16E1F51-A5CB-4368-B69D-B4FD4E75B6EA}"/>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200" b="1" dirty="0">
                <a:solidFill>
                  <a:schemeClr val="tx2">
                    <a:lumMod val="20000"/>
                    <a:lumOff val="80000"/>
                  </a:schemeClr>
                </a:solidFill>
                <a:latin typeface="Arial Narrow" panose="020B0606020202030204" pitchFamily="34" charset="0"/>
              </a:rPr>
              <a:t>Opioid-Related Overdose Deaths</a:t>
            </a:r>
          </a:p>
          <a:p>
            <a:pPr fontAlgn="auto">
              <a:spcBef>
                <a:spcPts val="0"/>
              </a:spcBef>
              <a:spcAft>
                <a:spcPts val="0"/>
              </a:spcAft>
              <a:defRPr/>
            </a:pPr>
            <a:r>
              <a:rPr lang="en-US" sz="3200" b="1" i="1" dirty="0">
                <a:solidFill>
                  <a:schemeClr val="tx2">
                    <a:lumMod val="20000"/>
                    <a:lumOff val="80000"/>
                  </a:schemeClr>
                </a:solidFill>
                <a:latin typeface="Arial Narrow" panose="020B0606020202030204" pitchFamily="34" charset="0"/>
              </a:rPr>
              <a:t>Harford County, 2009-2018*</a:t>
            </a:r>
          </a:p>
        </p:txBody>
      </p:sp>
    </p:spTree>
    <p:extLst>
      <p:ext uri="{BB962C8B-B14F-4D97-AF65-F5344CB8AC3E}">
        <p14:creationId xmlns:p14="http://schemas.microsoft.com/office/powerpoint/2010/main" val="403021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75000"/>
            </a:schemeClr>
          </a:solidFill>
        </p:spPr>
        <p:txBody>
          <a:bodyPr wrap="square" rtlCol="0">
            <a:spAutoFit/>
          </a:bodyPr>
          <a:lstStyle/>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1018" y="5715000"/>
            <a:ext cx="990600" cy="1143000"/>
          </a:xfrm>
          <a:prstGeom prst="rect">
            <a:avLst/>
          </a:prstGeom>
        </p:spPr>
      </p:pic>
      <p:pic>
        <p:nvPicPr>
          <p:cNvPr id="4" name="Picture 3">
            <a:extLst>
              <a:ext uri="{FF2B5EF4-FFF2-40B4-BE49-F238E27FC236}">
                <a16:creationId xmlns:a16="http://schemas.microsoft.com/office/drawing/2014/main" id="{D30BC2A0-CAB4-41F2-BBA8-1193A7017165}"/>
              </a:ext>
            </a:extLst>
          </p:cNvPr>
          <p:cNvPicPr>
            <a:picLocks noChangeAspect="1"/>
          </p:cNvPicPr>
          <p:nvPr/>
        </p:nvPicPr>
        <p:blipFill rotWithShape="1">
          <a:blip r:embed="rId3">
            <a:extLst>
              <a:ext uri="{28A0092B-C50C-407E-A947-70E740481C1C}">
                <a14:useLocalDpi xmlns:a14="http://schemas.microsoft.com/office/drawing/2010/main" val="0"/>
              </a:ext>
            </a:extLst>
          </a:blip>
          <a:srcRect l="11188" t="25466" r="15500" b="16312"/>
          <a:stretch/>
        </p:blipFill>
        <p:spPr>
          <a:xfrm>
            <a:off x="-1" y="124610"/>
            <a:ext cx="8148637" cy="6779110"/>
          </a:xfrm>
          <a:prstGeom prst="rect">
            <a:avLst/>
          </a:prstGeom>
        </p:spPr>
      </p:pic>
      <p:sp>
        <p:nvSpPr>
          <p:cNvPr id="9" name="Oval 8">
            <a:extLst>
              <a:ext uri="{FF2B5EF4-FFF2-40B4-BE49-F238E27FC236}">
                <a16:creationId xmlns:a16="http://schemas.microsoft.com/office/drawing/2014/main" id="{1DF4CC30-ECD5-43CD-97F3-4EEEF5CB37E2}"/>
              </a:ext>
            </a:extLst>
          </p:cNvPr>
          <p:cNvSpPr/>
          <p:nvPr/>
        </p:nvSpPr>
        <p:spPr>
          <a:xfrm>
            <a:off x="1600200" y="2514600"/>
            <a:ext cx="3657600" cy="3408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C7C7B6D2-6906-40EB-8E25-AA06B68AC9EE}"/>
              </a:ext>
            </a:extLst>
          </p:cNvPr>
          <p:cNvSpPr txBox="1">
            <a:spLocks/>
          </p:cNvSpPr>
          <p:nvPr/>
        </p:nvSpPr>
        <p:spPr>
          <a:xfrm>
            <a:off x="5562600" y="1295400"/>
            <a:ext cx="2866768" cy="990600"/>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1800" b="1" dirty="0">
                <a:solidFill>
                  <a:schemeClr val="tx2"/>
                </a:solidFill>
                <a:latin typeface="Arial Narrow" panose="020B0606020202030204" pitchFamily="34" charset="0"/>
              </a:rPr>
              <a:t>Harford County has the 9</a:t>
            </a:r>
            <a:r>
              <a:rPr lang="en-US" altLang="en-US" sz="1800" b="1" baseline="30000" dirty="0">
                <a:solidFill>
                  <a:schemeClr val="tx2"/>
                </a:solidFill>
                <a:latin typeface="Arial Narrow" panose="020B0606020202030204" pitchFamily="34" charset="0"/>
              </a:rPr>
              <a:t>th</a:t>
            </a:r>
            <a:r>
              <a:rPr lang="en-US" altLang="en-US" sz="1800" b="1" dirty="0">
                <a:solidFill>
                  <a:schemeClr val="tx2"/>
                </a:solidFill>
                <a:latin typeface="Arial Narrow" panose="020B0606020202030204" pitchFamily="34" charset="0"/>
              </a:rPr>
              <a:t> worst death rate for opioid overdose deaths in Maryland.</a:t>
            </a:r>
            <a:endParaRPr lang="en-US" sz="1800" dirty="0">
              <a:solidFill>
                <a:schemeClr val="tx2">
                  <a:lumMod val="50000"/>
                </a:schemeClr>
              </a:solidFill>
              <a:latin typeface="Arial Narrow" panose="020B0606020202030204" pitchFamily="34" charset="0"/>
            </a:endParaRPr>
          </a:p>
        </p:txBody>
      </p:sp>
    </p:spTree>
    <p:extLst>
      <p:ext uri="{BB962C8B-B14F-4D97-AF65-F5344CB8AC3E}">
        <p14:creationId xmlns:p14="http://schemas.microsoft.com/office/powerpoint/2010/main" val="367801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EC5A32-3552-4951-B8B9-844C594C48A6}" type="slidenum">
              <a:rPr lang="en-US" altLang="en-US" smtClean="0"/>
              <a:pPr>
                <a:defRPr/>
              </a:pPr>
              <a:t>15</a:t>
            </a:fld>
            <a:endParaRPr lang="en-US" altLang="en-US" dirty="0"/>
          </a:p>
        </p:txBody>
      </p:sp>
      <p:pic>
        <p:nvPicPr>
          <p:cNvPr id="5122" name="Picture 2" descr="C:\Users\rmoy\Desktop\deadlydrug.jpg"/>
          <p:cNvPicPr>
            <a:picLocks noChangeAspect="1" noChangeArrowheads="1"/>
          </p:cNvPicPr>
          <p:nvPr/>
        </p:nvPicPr>
        <p:blipFill rotWithShape="1">
          <a:blip r:embed="rId2">
            <a:extLst>
              <a:ext uri="{28A0092B-C50C-407E-A947-70E740481C1C}">
                <a14:useLocalDpi xmlns:a14="http://schemas.microsoft.com/office/drawing/2010/main" val="0"/>
              </a:ext>
            </a:extLst>
          </a:blip>
          <a:srcRect r="1853"/>
          <a:stretch/>
        </p:blipFill>
        <p:spPr bwMode="auto">
          <a:xfrm>
            <a:off x="-152399" y="914400"/>
            <a:ext cx="8305799" cy="5334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0">
            <a:extLst>
              <a:ext uri="{FF2B5EF4-FFF2-40B4-BE49-F238E27FC236}">
                <a16:creationId xmlns:a16="http://schemas.microsoft.com/office/drawing/2014/main" id="{DDA45646-8C0A-4D60-A05D-614D1E2B11BE}"/>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Fentanyl is the primary overdose killer</a:t>
            </a:r>
          </a:p>
        </p:txBody>
      </p:sp>
    </p:spTree>
    <p:extLst>
      <p:ext uri="{BB962C8B-B14F-4D97-AF65-F5344CB8AC3E}">
        <p14:creationId xmlns:p14="http://schemas.microsoft.com/office/powerpoint/2010/main" val="83569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043E8-8580-4EDE-8C98-B29277B4DF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4" y="3999147"/>
            <a:ext cx="4646112" cy="3484584"/>
          </a:xfrm>
          <a:prstGeom prst="rect">
            <a:avLst/>
          </a:prstGeom>
        </p:spPr>
      </p:pic>
      <p:sp>
        <p:nvSpPr>
          <p:cNvPr id="3" name="Slide Number Placeholder 2">
            <a:extLst>
              <a:ext uri="{FF2B5EF4-FFF2-40B4-BE49-F238E27FC236}">
                <a16:creationId xmlns:a16="http://schemas.microsoft.com/office/drawing/2014/main" id="{9B313C9B-5A11-4EAC-9558-09F6A7D0B872}"/>
              </a:ext>
            </a:extLst>
          </p:cNvPr>
          <p:cNvSpPr>
            <a:spLocks noGrp="1"/>
          </p:cNvSpPr>
          <p:nvPr>
            <p:ph type="sldNum" sz="quarter" idx="10"/>
          </p:nvPr>
        </p:nvSpPr>
        <p:spPr/>
        <p:txBody>
          <a:bodyPr/>
          <a:lstStyle/>
          <a:p>
            <a:fld id="{4FAB49EF-D854-4745-992F-AD08C1715499}" type="slidenum">
              <a:rPr lang="en-US" smtClean="0"/>
              <a:pPr/>
              <a:t>16</a:t>
            </a:fld>
            <a:endParaRPr lang="en-US" dirty="0"/>
          </a:p>
        </p:txBody>
      </p:sp>
      <p:pic>
        <p:nvPicPr>
          <p:cNvPr id="5" name="Picture 4">
            <a:extLst>
              <a:ext uri="{FF2B5EF4-FFF2-40B4-BE49-F238E27FC236}">
                <a16:creationId xmlns:a16="http://schemas.microsoft.com/office/drawing/2014/main" id="{F62B0BBF-259D-451E-80A3-C9EB175C0E6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b="17175"/>
          <a:stretch/>
        </p:blipFill>
        <p:spPr>
          <a:xfrm>
            <a:off x="-694498" y="685800"/>
            <a:ext cx="5588000" cy="3471185"/>
          </a:xfrm>
          <a:prstGeom prst="rect">
            <a:avLst/>
          </a:prstGeom>
        </p:spPr>
      </p:pic>
      <p:sp>
        <p:nvSpPr>
          <p:cNvPr id="12" name="Title 10">
            <a:extLst>
              <a:ext uri="{FF2B5EF4-FFF2-40B4-BE49-F238E27FC236}">
                <a16:creationId xmlns:a16="http://schemas.microsoft.com/office/drawing/2014/main" id="{19058BC2-149D-46DF-9D89-3675B0671F65}"/>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200" b="1" dirty="0">
                <a:solidFill>
                  <a:schemeClr val="tx2">
                    <a:lumMod val="20000"/>
                    <a:lumOff val="80000"/>
                  </a:schemeClr>
                </a:solidFill>
                <a:latin typeface="Arial Narrow" panose="020B0606020202030204" pitchFamily="34" charset="0"/>
              </a:rPr>
              <a:t>Harford Crisis Center – Phase 2 Opening June 2019</a:t>
            </a:r>
          </a:p>
          <a:p>
            <a:pPr fontAlgn="auto">
              <a:spcBef>
                <a:spcPts val="0"/>
              </a:spcBef>
              <a:spcAft>
                <a:spcPts val="0"/>
              </a:spcAft>
              <a:defRPr/>
            </a:pPr>
            <a:r>
              <a:rPr lang="en-US" sz="3200" b="1" i="1" dirty="0">
                <a:solidFill>
                  <a:schemeClr val="tx2">
                    <a:lumMod val="20000"/>
                    <a:lumOff val="80000"/>
                  </a:schemeClr>
                </a:solidFill>
                <a:latin typeface="Arial Narrow" panose="020B0606020202030204" pitchFamily="34" charset="0"/>
              </a:rPr>
              <a:t>410-874-0711 – 1-800-NEXT-STEP</a:t>
            </a:r>
          </a:p>
        </p:txBody>
      </p:sp>
      <p:pic>
        <p:nvPicPr>
          <p:cNvPr id="14" name="Picture 13">
            <a:extLst>
              <a:ext uri="{FF2B5EF4-FFF2-40B4-BE49-F238E27FC236}">
                <a16:creationId xmlns:a16="http://schemas.microsoft.com/office/drawing/2014/main" id="{882E611E-5DE4-489F-AF67-709542F2A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0947" y="3897036"/>
            <a:ext cx="6172200" cy="3471184"/>
          </a:xfrm>
          <a:prstGeom prst="rect">
            <a:avLst/>
          </a:prstGeom>
        </p:spPr>
      </p:pic>
      <p:pic>
        <p:nvPicPr>
          <p:cNvPr id="7" name="Picture 6">
            <a:extLst>
              <a:ext uri="{FF2B5EF4-FFF2-40B4-BE49-F238E27FC236}">
                <a16:creationId xmlns:a16="http://schemas.microsoft.com/office/drawing/2014/main" id="{238C488B-ADB2-4634-AD0D-161D93A896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536" t="17253" r="1622" b="17974"/>
          <a:stretch/>
        </p:blipFill>
        <p:spPr>
          <a:xfrm>
            <a:off x="4561088" y="1033066"/>
            <a:ext cx="5267883" cy="3166246"/>
          </a:xfrm>
          <a:prstGeom prst="rect">
            <a:avLst/>
          </a:prstGeom>
        </p:spPr>
      </p:pic>
    </p:spTree>
    <p:extLst>
      <p:ext uri="{BB962C8B-B14F-4D97-AF65-F5344CB8AC3E}">
        <p14:creationId xmlns:p14="http://schemas.microsoft.com/office/powerpoint/2010/main" val="145970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EC5A32-3552-4951-B8B9-844C594C48A6}" type="slidenum">
              <a:rPr lang="en-US" altLang="en-US" smtClean="0"/>
              <a:pPr>
                <a:defRPr/>
              </a:pPr>
              <a:t>17</a:t>
            </a:fld>
            <a:endParaRPr lang="en-US" alt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7334" r="22639" b="13905"/>
          <a:stretch/>
        </p:blipFill>
        <p:spPr>
          <a:xfrm>
            <a:off x="1280160" y="-23787"/>
            <a:ext cx="6413863" cy="6881787"/>
          </a:xfrm>
          <a:prstGeom prst="rect">
            <a:avLst/>
          </a:prstGeom>
        </p:spPr>
      </p:pic>
    </p:spTree>
    <p:extLst>
      <p:ext uri="{BB962C8B-B14F-4D97-AF65-F5344CB8AC3E}">
        <p14:creationId xmlns:p14="http://schemas.microsoft.com/office/powerpoint/2010/main" val="239524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10" name="Title 10">
            <a:extLst>
              <a:ext uri="{FF2B5EF4-FFF2-40B4-BE49-F238E27FC236}">
                <a16:creationId xmlns:a16="http://schemas.microsoft.com/office/drawing/2014/main" id="{227F8EEB-4CCA-44A7-AF75-07A7FDCE0CC8}"/>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200" b="1" dirty="0">
                <a:solidFill>
                  <a:schemeClr val="tx2">
                    <a:lumMod val="20000"/>
                    <a:lumOff val="80000"/>
                  </a:schemeClr>
                </a:solidFill>
                <a:latin typeface="Arial Narrow" panose="020B0606020202030204" pitchFamily="34" charset="0"/>
              </a:rPr>
              <a:t>Why Do We Need a Behavioral Health Crisis Center?</a:t>
            </a:r>
            <a:endParaRPr lang="en-US" sz="3200" b="1" i="1" dirty="0">
              <a:solidFill>
                <a:schemeClr val="tx2">
                  <a:lumMod val="20000"/>
                  <a:lumOff val="80000"/>
                </a:schemeClr>
              </a:solidFill>
              <a:latin typeface="Arial Narrow" panose="020B0606020202030204" pitchFamily="34" charset="0"/>
            </a:endParaRPr>
          </a:p>
        </p:txBody>
      </p:sp>
      <p:sp>
        <p:nvSpPr>
          <p:cNvPr id="2" name="TextBox 1">
            <a:extLst>
              <a:ext uri="{FF2B5EF4-FFF2-40B4-BE49-F238E27FC236}">
                <a16:creationId xmlns:a16="http://schemas.microsoft.com/office/drawing/2014/main" id="{00F67F12-65D6-494D-AA02-7BFD81FD9FA5}"/>
              </a:ext>
            </a:extLst>
          </p:cNvPr>
          <p:cNvSpPr txBox="1"/>
          <p:nvPr/>
        </p:nvSpPr>
        <p:spPr>
          <a:xfrm>
            <a:off x="1295400" y="1161994"/>
            <a:ext cx="6096000" cy="523220"/>
          </a:xfrm>
          <a:prstGeom prst="rect">
            <a:avLst/>
          </a:prstGeom>
          <a:noFill/>
        </p:spPr>
        <p:txBody>
          <a:bodyPr wrap="square" rtlCol="0">
            <a:spAutoFit/>
          </a:bodyPr>
          <a:lstStyle/>
          <a:p>
            <a:pPr algn="ctr"/>
            <a:r>
              <a:rPr lang="en-US" sz="2800" b="1" dirty="0">
                <a:solidFill>
                  <a:srgbClr val="C00000"/>
                </a:solidFill>
                <a:latin typeface="Arial Narrow" panose="020B0606020202030204" pitchFamily="34" charset="0"/>
              </a:rPr>
              <a:t>MY LOVED ONE NEEDS HELP NOW</a:t>
            </a:r>
          </a:p>
        </p:txBody>
      </p:sp>
      <p:sp>
        <p:nvSpPr>
          <p:cNvPr id="11" name="TextBox 10">
            <a:extLst>
              <a:ext uri="{FF2B5EF4-FFF2-40B4-BE49-F238E27FC236}">
                <a16:creationId xmlns:a16="http://schemas.microsoft.com/office/drawing/2014/main" id="{387277D9-1146-407D-A831-C68C5C5951D2}"/>
              </a:ext>
            </a:extLst>
          </p:cNvPr>
          <p:cNvSpPr txBox="1"/>
          <p:nvPr/>
        </p:nvSpPr>
        <p:spPr>
          <a:xfrm>
            <a:off x="2117842" y="1910792"/>
            <a:ext cx="4133591" cy="523220"/>
          </a:xfrm>
          <a:prstGeom prst="rect">
            <a:avLst/>
          </a:prstGeom>
          <a:solidFill>
            <a:schemeClr val="accent2">
              <a:lumMod val="20000"/>
              <a:lumOff val="80000"/>
            </a:schemeClr>
          </a:solidFill>
        </p:spPr>
        <p:txBody>
          <a:bodyPr wrap="square" rtlCol="0">
            <a:spAutoFit/>
          </a:bodyPr>
          <a:lstStyle/>
          <a:p>
            <a:pPr algn="ctr"/>
            <a:r>
              <a:rPr lang="en-US" sz="2800" b="1" dirty="0">
                <a:solidFill>
                  <a:schemeClr val="accent1">
                    <a:lumMod val="50000"/>
                  </a:schemeClr>
                </a:solidFill>
                <a:latin typeface="Arial Narrow" panose="020B0606020202030204" pitchFamily="34" charset="0"/>
              </a:rPr>
              <a:t>IS THIS AN EMERGENCY?</a:t>
            </a:r>
          </a:p>
        </p:txBody>
      </p:sp>
      <p:sp>
        <p:nvSpPr>
          <p:cNvPr id="12" name="TextBox 11">
            <a:extLst>
              <a:ext uri="{FF2B5EF4-FFF2-40B4-BE49-F238E27FC236}">
                <a16:creationId xmlns:a16="http://schemas.microsoft.com/office/drawing/2014/main" id="{3D82DAE1-8AD5-4675-8218-8F91C2D89179}"/>
              </a:ext>
            </a:extLst>
          </p:cNvPr>
          <p:cNvSpPr txBox="1"/>
          <p:nvPr/>
        </p:nvSpPr>
        <p:spPr>
          <a:xfrm>
            <a:off x="430229" y="3247488"/>
            <a:ext cx="1485900" cy="461665"/>
          </a:xfrm>
          <a:prstGeom prst="rect">
            <a:avLst/>
          </a:prstGeom>
          <a:solidFill>
            <a:schemeClr val="tx2">
              <a:lumMod val="20000"/>
              <a:lumOff val="80000"/>
            </a:schemeClr>
          </a:solidFill>
        </p:spPr>
        <p:txBody>
          <a:bodyPr wrap="square" rtlCol="0">
            <a:spAutoFit/>
          </a:bodyPr>
          <a:lstStyle/>
          <a:p>
            <a:pPr algn="ctr"/>
            <a:r>
              <a:rPr lang="en-US" sz="2400" b="1" dirty="0">
                <a:solidFill>
                  <a:schemeClr val="accent1">
                    <a:lumMod val="50000"/>
                  </a:schemeClr>
                </a:solidFill>
                <a:latin typeface="Arial Narrow" panose="020B0606020202030204" pitchFamily="34" charset="0"/>
              </a:rPr>
              <a:t>CALL 911</a:t>
            </a:r>
          </a:p>
        </p:txBody>
      </p:sp>
      <p:sp>
        <p:nvSpPr>
          <p:cNvPr id="13" name="TextBox 12">
            <a:extLst>
              <a:ext uri="{FF2B5EF4-FFF2-40B4-BE49-F238E27FC236}">
                <a16:creationId xmlns:a16="http://schemas.microsoft.com/office/drawing/2014/main" id="{B8EC984F-8253-4A04-A924-F1985BAE0FBC}"/>
              </a:ext>
            </a:extLst>
          </p:cNvPr>
          <p:cNvSpPr txBox="1"/>
          <p:nvPr/>
        </p:nvSpPr>
        <p:spPr>
          <a:xfrm>
            <a:off x="2811438" y="3175792"/>
            <a:ext cx="4496977" cy="830997"/>
          </a:xfrm>
          <a:prstGeom prst="rect">
            <a:avLst/>
          </a:prstGeom>
          <a:solidFill>
            <a:schemeClr val="tx2">
              <a:lumMod val="20000"/>
              <a:lumOff val="80000"/>
            </a:schemeClr>
          </a:solidFill>
        </p:spPr>
        <p:txBody>
          <a:bodyPr wrap="square" rtlCol="0">
            <a:spAutoFit/>
          </a:bodyPr>
          <a:lstStyle/>
          <a:p>
            <a:pPr algn="ctr"/>
            <a:r>
              <a:rPr lang="en-US" sz="2400" b="1" dirty="0">
                <a:solidFill>
                  <a:schemeClr val="accent1">
                    <a:lumMod val="50000"/>
                  </a:schemeClr>
                </a:solidFill>
                <a:latin typeface="Arial Narrow" panose="020B0606020202030204" pitchFamily="34" charset="0"/>
              </a:rPr>
              <a:t>Call 24/7 Harford Crisis Center</a:t>
            </a:r>
          </a:p>
          <a:p>
            <a:pPr algn="ctr"/>
            <a:r>
              <a:rPr lang="en-US" sz="2400" b="1" dirty="0">
                <a:solidFill>
                  <a:schemeClr val="accent1">
                    <a:lumMod val="50000"/>
                  </a:schemeClr>
                </a:solidFill>
                <a:latin typeface="Arial Narrow" panose="020B0606020202030204" pitchFamily="34" charset="0"/>
              </a:rPr>
              <a:t> 410-874-0711 or 1-800-NEXT-STEP</a:t>
            </a:r>
          </a:p>
        </p:txBody>
      </p:sp>
      <p:sp>
        <p:nvSpPr>
          <p:cNvPr id="14" name="TextBox 13">
            <a:extLst>
              <a:ext uri="{FF2B5EF4-FFF2-40B4-BE49-F238E27FC236}">
                <a16:creationId xmlns:a16="http://schemas.microsoft.com/office/drawing/2014/main" id="{55FB1EEF-73BD-41D5-BDF7-88B0E9DF2B17}"/>
              </a:ext>
            </a:extLst>
          </p:cNvPr>
          <p:cNvSpPr txBox="1"/>
          <p:nvPr/>
        </p:nvSpPr>
        <p:spPr>
          <a:xfrm>
            <a:off x="1880639" y="3931233"/>
            <a:ext cx="6724390" cy="2062103"/>
          </a:xfrm>
          <a:prstGeom prst="rect">
            <a:avLst/>
          </a:prstGeom>
          <a:noFill/>
        </p:spPr>
        <p:txBody>
          <a:bodyPr wrap="square" rtlCol="0">
            <a:spAutoFit/>
          </a:bodyPr>
          <a:lstStyle/>
          <a:p>
            <a:r>
              <a:rPr lang="en-US" sz="2000" dirty="0">
                <a:solidFill>
                  <a:schemeClr val="accent1">
                    <a:lumMod val="50000"/>
                  </a:schemeClr>
                </a:solidFill>
                <a:latin typeface="Arial Narrow" panose="020B0606020202030204" pitchFamily="34" charset="0"/>
              </a:rPr>
              <a:t>-Crisis worker will ask questions and talk you through the situation</a:t>
            </a:r>
            <a:r>
              <a:rPr lang="en-US" sz="2800" dirty="0">
                <a:solidFill>
                  <a:schemeClr val="accent1">
                    <a:lumMod val="50000"/>
                  </a:schemeClr>
                </a:solidFill>
                <a:latin typeface="Arial Narrow" panose="020B0606020202030204" pitchFamily="34" charset="0"/>
              </a:rPr>
              <a:t>.</a:t>
            </a:r>
          </a:p>
          <a:p>
            <a:r>
              <a:rPr lang="en-US" sz="2000" dirty="0">
                <a:solidFill>
                  <a:schemeClr val="accent1">
                    <a:lumMod val="50000"/>
                  </a:schemeClr>
                </a:solidFill>
                <a:latin typeface="Arial Narrow" panose="020B0606020202030204" pitchFamily="34" charset="0"/>
              </a:rPr>
              <a:t>-If needed, a </a:t>
            </a:r>
            <a:r>
              <a:rPr lang="en-US" sz="2000" b="1" dirty="0">
                <a:solidFill>
                  <a:schemeClr val="accent1">
                    <a:lumMod val="50000"/>
                  </a:schemeClr>
                </a:solidFill>
                <a:latin typeface="Arial Narrow" panose="020B0606020202030204" pitchFamily="34" charset="0"/>
              </a:rPr>
              <a:t>Mobile Crisis Worker </a:t>
            </a:r>
            <a:r>
              <a:rPr lang="en-US" sz="2000" dirty="0">
                <a:solidFill>
                  <a:schemeClr val="accent1">
                    <a:lumMod val="50000"/>
                  </a:schemeClr>
                </a:solidFill>
                <a:latin typeface="Arial Narrow" panose="020B0606020202030204" pitchFamily="34" charset="0"/>
              </a:rPr>
              <a:t>will meet you where you are.</a:t>
            </a:r>
          </a:p>
          <a:p>
            <a:r>
              <a:rPr lang="en-US" sz="2000" dirty="0">
                <a:solidFill>
                  <a:schemeClr val="accent1">
                    <a:lumMod val="50000"/>
                  </a:schemeClr>
                </a:solidFill>
                <a:latin typeface="Arial Narrow" panose="020B0606020202030204" pitchFamily="34" charset="0"/>
              </a:rPr>
              <a:t>-If needed, you can come in to the </a:t>
            </a:r>
            <a:r>
              <a:rPr lang="en-US" sz="2000" b="1" dirty="0">
                <a:solidFill>
                  <a:schemeClr val="accent1">
                    <a:lumMod val="50000"/>
                  </a:schemeClr>
                </a:solidFill>
                <a:latin typeface="Arial Narrow" panose="020B0606020202030204" pitchFamily="34" charset="0"/>
              </a:rPr>
              <a:t>Walk-In Center </a:t>
            </a:r>
            <a:r>
              <a:rPr lang="en-US" sz="2000" dirty="0">
                <a:solidFill>
                  <a:schemeClr val="accent1">
                    <a:lumMod val="50000"/>
                  </a:schemeClr>
                </a:solidFill>
                <a:latin typeface="Arial Narrow" panose="020B0606020202030204" pitchFamily="34" charset="0"/>
              </a:rPr>
              <a:t>24/7 for help.</a:t>
            </a:r>
          </a:p>
          <a:p>
            <a:r>
              <a:rPr lang="en-US" sz="2000" dirty="0">
                <a:solidFill>
                  <a:schemeClr val="accent1">
                    <a:lumMod val="50000"/>
                  </a:schemeClr>
                </a:solidFill>
                <a:latin typeface="Arial Narrow" panose="020B0606020202030204" pitchFamily="34" charset="0"/>
              </a:rPr>
              <a:t>-If needed, you can stay for </a:t>
            </a:r>
            <a:r>
              <a:rPr lang="en-US" sz="2000" b="1" dirty="0">
                <a:solidFill>
                  <a:schemeClr val="accent1">
                    <a:lumMod val="50000"/>
                  </a:schemeClr>
                </a:solidFill>
                <a:latin typeface="Arial Narrow" panose="020B0606020202030204" pitchFamily="34" charset="0"/>
              </a:rPr>
              <a:t>stabilization services and observation</a:t>
            </a:r>
            <a:r>
              <a:rPr lang="en-US" sz="2000" dirty="0">
                <a:solidFill>
                  <a:schemeClr val="accent1">
                    <a:lumMod val="50000"/>
                  </a:schemeClr>
                </a:solidFill>
                <a:latin typeface="Arial Narrow" panose="020B0606020202030204" pitchFamily="34" charset="0"/>
              </a:rPr>
              <a:t>.</a:t>
            </a:r>
          </a:p>
          <a:p>
            <a:r>
              <a:rPr lang="en-US" sz="2000" dirty="0">
                <a:solidFill>
                  <a:schemeClr val="accent1">
                    <a:lumMod val="50000"/>
                  </a:schemeClr>
                </a:solidFill>
                <a:latin typeface="Arial Narrow" panose="020B0606020202030204" pitchFamily="34" charset="0"/>
              </a:rPr>
              <a:t>-If needed, you may be admitted to a </a:t>
            </a:r>
            <a:r>
              <a:rPr lang="en-US" sz="2000" b="1" dirty="0">
                <a:solidFill>
                  <a:schemeClr val="accent1">
                    <a:lumMod val="50000"/>
                  </a:schemeClr>
                </a:solidFill>
                <a:latin typeface="Arial Narrow" panose="020B0606020202030204" pitchFamily="34" charset="0"/>
              </a:rPr>
              <a:t>short-term residential bed</a:t>
            </a:r>
            <a:r>
              <a:rPr lang="en-US" sz="2000" dirty="0">
                <a:solidFill>
                  <a:schemeClr val="accent1">
                    <a:lumMod val="50000"/>
                  </a:schemeClr>
                </a:solidFill>
                <a:latin typeface="Arial Narrow" panose="020B0606020202030204" pitchFamily="34" charset="0"/>
              </a:rPr>
              <a:t>.</a:t>
            </a:r>
          </a:p>
          <a:p>
            <a:r>
              <a:rPr lang="en-US" sz="2000" dirty="0">
                <a:solidFill>
                  <a:schemeClr val="accent1">
                    <a:lumMod val="50000"/>
                  </a:schemeClr>
                </a:solidFill>
                <a:latin typeface="Arial Narrow" panose="020B0606020202030204" pitchFamily="34" charset="0"/>
              </a:rPr>
              <a:t>-If needed, you may access </a:t>
            </a:r>
            <a:r>
              <a:rPr lang="en-US" sz="2000" b="1" dirty="0">
                <a:solidFill>
                  <a:schemeClr val="accent1">
                    <a:lumMod val="50000"/>
                  </a:schemeClr>
                </a:solidFill>
                <a:latin typeface="Arial Narrow" panose="020B0606020202030204" pitchFamily="34" charset="0"/>
              </a:rPr>
              <a:t>on-site MH or SUD outpatient services</a:t>
            </a:r>
            <a:r>
              <a:rPr lang="en-US" sz="2000" dirty="0">
                <a:solidFill>
                  <a:schemeClr val="accent1">
                    <a:lumMod val="50000"/>
                  </a:schemeClr>
                </a:solidFill>
                <a:latin typeface="Arial Narrow" panose="020B0606020202030204" pitchFamily="34" charset="0"/>
              </a:rPr>
              <a:t>.</a:t>
            </a:r>
          </a:p>
        </p:txBody>
      </p:sp>
      <p:sp>
        <p:nvSpPr>
          <p:cNvPr id="16" name="Freeform: Shape 15">
            <a:extLst>
              <a:ext uri="{FF2B5EF4-FFF2-40B4-BE49-F238E27FC236}">
                <a16:creationId xmlns:a16="http://schemas.microsoft.com/office/drawing/2014/main" id="{AE526210-4414-4E3C-9467-99FBACBB68A0}"/>
              </a:ext>
            </a:extLst>
          </p:cNvPr>
          <p:cNvSpPr/>
          <p:nvPr/>
        </p:nvSpPr>
        <p:spPr>
          <a:xfrm>
            <a:off x="3743971" y="1577039"/>
            <a:ext cx="881331" cy="413359"/>
          </a:xfrm>
          <a:custGeom>
            <a:avLst/>
            <a:gdLst>
              <a:gd name="connsiteX0" fmla="*/ 427194 w 881331"/>
              <a:gd name="connsiteY0" fmla="*/ 0 h 413359"/>
              <a:gd name="connsiteX1" fmla="*/ 13835 w 881331"/>
              <a:gd name="connsiteY1" fmla="*/ 125261 h 413359"/>
              <a:gd name="connsiteX2" fmla="*/ 878131 w 881331"/>
              <a:gd name="connsiteY2" fmla="*/ 250521 h 413359"/>
              <a:gd name="connsiteX3" fmla="*/ 326986 w 881331"/>
              <a:gd name="connsiteY3" fmla="*/ 413359 h 413359"/>
              <a:gd name="connsiteX4" fmla="*/ 326986 w 881331"/>
              <a:gd name="connsiteY4" fmla="*/ 413359 h 413359"/>
              <a:gd name="connsiteX5" fmla="*/ 326986 w 881331"/>
              <a:gd name="connsiteY5" fmla="*/ 413359 h 413359"/>
              <a:gd name="connsiteX6" fmla="*/ 326986 w 881331"/>
              <a:gd name="connsiteY6" fmla="*/ 413359 h 413359"/>
              <a:gd name="connsiteX7" fmla="*/ 326986 w 881331"/>
              <a:gd name="connsiteY7" fmla="*/ 413359 h 413359"/>
              <a:gd name="connsiteX8" fmla="*/ 326986 w 881331"/>
              <a:gd name="connsiteY8" fmla="*/ 413359 h 413359"/>
              <a:gd name="connsiteX9" fmla="*/ 326986 w 881331"/>
              <a:gd name="connsiteY9" fmla="*/ 413359 h 413359"/>
              <a:gd name="connsiteX10" fmla="*/ 326986 w 881331"/>
              <a:gd name="connsiteY10" fmla="*/ 413359 h 4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1331" h="413359">
                <a:moveTo>
                  <a:pt x="427194" y="0"/>
                </a:moveTo>
                <a:cubicBezTo>
                  <a:pt x="182936" y="41754"/>
                  <a:pt x="-61321" y="83508"/>
                  <a:pt x="13835" y="125261"/>
                </a:cubicBezTo>
                <a:cubicBezTo>
                  <a:pt x="88991" y="167014"/>
                  <a:pt x="825939" y="202505"/>
                  <a:pt x="878131" y="250521"/>
                </a:cubicBezTo>
                <a:cubicBezTo>
                  <a:pt x="930323" y="298537"/>
                  <a:pt x="326986" y="413359"/>
                  <a:pt x="326986" y="413359"/>
                </a:cubicBezTo>
                <a:lnTo>
                  <a:pt x="326986" y="413359"/>
                </a:lnTo>
                <a:lnTo>
                  <a:pt x="326986" y="413359"/>
                </a:lnTo>
                <a:lnTo>
                  <a:pt x="326986" y="413359"/>
                </a:lnTo>
                <a:lnTo>
                  <a:pt x="326986" y="413359"/>
                </a:lnTo>
                <a:lnTo>
                  <a:pt x="326986" y="413359"/>
                </a:lnTo>
                <a:lnTo>
                  <a:pt x="326986" y="413359"/>
                </a:lnTo>
                <a:lnTo>
                  <a:pt x="326986" y="41335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FB6ABD-08E4-4F10-AD35-11170EC12ADD}"/>
              </a:ext>
            </a:extLst>
          </p:cNvPr>
          <p:cNvSpPr/>
          <p:nvPr/>
        </p:nvSpPr>
        <p:spPr>
          <a:xfrm>
            <a:off x="616673" y="2421108"/>
            <a:ext cx="1219200" cy="6043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BE3F953-832B-4C5F-B3A6-2BB125C735CB}"/>
              </a:ext>
            </a:extLst>
          </p:cNvPr>
          <p:cNvSpPr/>
          <p:nvPr/>
        </p:nvSpPr>
        <p:spPr>
          <a:xfrm>
            <a:off x="6376693" y="2281250"/>
            <a:ext cx="2511567" cy="64525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AA4AD7A-4E4A-4C30-8C82-4CAA343FEFA3}"/>
              </a:ext>
            </a:extLst>
          </p:cNvPr>
          <p:cNvSpPr txBox="1"/>
          <p:nvPr/>
        </p:nvSpPr>
        <p:spPr>
          <a:xfrm>
            <a:off x="757725" y="2461007"/>
            <a:ext cx="819150" cy="461665"/>
          </a:xfrm>
          <a:prstGeom prst="rect">
            <a:avLst/>
          </a:prstGeom>
          <a:noFill/>
        </p:spPr>
        <p:txBody>
          <a:bodyPr wrap="square" rtlCol="0">
            <a:spAutoFit/>
          </a:bodyPr>
          <a:lstStyle/>
          <a:p>
            <a:pPr algn="ctr"/>
            <a:r>
              <a:rPr lang="en-US" sz="2400" b="1" dirty="0">
                <a:solidFill>
                  <a:schemeClr val="accent1">
                    <a:lumMod val="50000"/>
                  </a:schemeClr>
                </a:solidFill>
                <a:latin typeface="Arial Narrow" panose="020B0606020202030204" pitchFamily="34" charset="0"/>
              </a:rPr>
              <a:t>YES</a:t>
            </a:r>
          </a:p>
        </p:txBody>
      </p:sp>
      <p:sp>
        <p:nvSpPr>
          <p:cNvPr id="19" name="TextBox 18">
            <a:extLst>
              <a:ext uri="{FF2B5EF4-FFF2-40B4-BE49-F238E27FC236}">
                <a16:creationId xmlns:a16="http://schemas.microsoft.com/office/drawing/2014/main" id="{06E82783-9618-438C-B104-5D8CEA6BB570}"/>
              </a:ext>
            </a:extLst>
          </p:cNvPr>
          <p:cNvSpPr txBox="1"/>
          <p:nvPr/>
        </p:nvSpPr>
        <p:spPr>
          <a:xfrm>
            <a:off x="6464275" y="2373047"/>
            <a:ext cx="2370552" cy="461665"/>
          </a:xfrm>
          <a:prstGeom prst="rect">
            <a:avLst/>
          </a:prstGeom>
          <a:noFill/>
        </p:spPr>
        <p:txBody>
          <a:bodyPr wrap="square" rtlCol="0">
            <a:spAutoFit/>
          </a:bodyPr>
          <a:lstStyle/>
          <a:p>
            <a:pPr algn="ctr"/>
            <a:r>
              <a:rPr lang="en-US" sz="2400" b="1" dirty="0">
                <a:solidFill>
                  <a:schemeClr val="accent1">
                    <a:lumMod val="50000"/>
                  </a:schemeClr>
                </a:solidFill>
                <a:latin typeface="Arial Narrow" panose="020B0606020202030204" pitchFamily="34" charset="0"/>
              </a:rPr>
              <a:t>NOT SURE OR NO</a:t>
            </a:r>
          </a:p>
        </p:txBody>
      </p:sp>
      <p:sp>
        <p:nvSpPr>
          <p:cNvPr id="24" name="Freeform: Shape 23">
            <a:extLst>
              <a:ext uri="{FF2B5EF4-FFF2-40B4-BE49-F238E27FC236}">
                <a16:creationId xmlns:a16="http://schemas.microsoft.com/office/drawing/2014/main" id="{18F72D70-3FB0-4BC1-837B-084589505301}"/>
              </a:ext>
            </a:extLst>
          </p:cNvPr>
          <p:cNvSpPr/>
          <p:nvPr/>
        </p:nvSpPr>
        <p:spPr>
          <a:xfrm>
            <a:off x="1440116" y="2199028"/>
            <a:ext cx="626679" cy="343756"/>
          </a:xfrm>
          <a:custGeom>
            <a:avLst/>
            <a:gdLst>
              <a:gd name="connsiteX0" fmla="*/ 626679 w 626679"/>
              <a:gd name="connsiteY0" fmla="*/ 18079 h 343756"/>
              <a:gd name="connsiteX1" fmla="*/ 377 w 626679"/>
              <a:gd name="connsiteY1" fmla="*/ 18079 h 343756"/>
              <a:gd name="connsiteX2" fmla="*/ 526470 w 626679"/>
              <a:gd name="connsiteY2" fmla="*/ 205969 h 343756"/>
              <a:gd name="connsiteX3" fmla="*/ 526470 w 626679"/>
              <a:gd name="connsiteY3" fmla="*/ 205969 h 343756"/>
              <a:gd name="connsiteX4" fmla="*/ 351106 w 626679"/>
              <a:gd name="connsiteY4" fmla="*/ 343756 h 343756"/>
              <a:gd name="connsiteX5" fmla="*/ 351106 w 626679"/>
              <a:gd name="connsiteY5" fmla="*/ 343756 h 34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679" h="343756">
                <a:moveTo>
                  <a:pt x="626679" y="18079"/>
                </a:moveTo>
                <a:cubicBezTo>
                  <a:pt x="321878" y="2421"/>
                  <a:pt x="17078" y="-13236"/>
                  <a:pt x="377" y="18079"/>
                </a:cubicBezTo>
                <a:cubicBezTo>
                  <a:pt x="-16324" y="49394"/>
                  <a:pt x="526470" y="205969"/>
                  <a:pt x="526470" y="205969"/>
                </a:cubicBezTo>
                <a:lnTo>
                  <a:pt x="526470" y="205969"/>
                </a:lnTo>
                <a:lnTo>
                  <a:pt x="351106" y="343756"/>
                </a:lnTo>
                <a:lnTo>
                  <a:pt x="351106" y="3437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CDEB550-2437-44F4-8338-480FDCA64BC4}"/>
              </a:ext>
            </a:extLst>
          </p:cNvPr>
          <p:cNvSpPr/>
          <p:nvPr/>
        </p:nvSpPr>
        <p:spPr>
          <a:xfrm>
            <a:off x="1139868" y="3081403"/>
            <a:ext cx="339522" cy="187890"/>
          </a:xfrm>
          <a:custGeom>
            <a:avLst/>
            <a:gdLst>
              <a:gd name="connsiteX0" fmla="*/ 0 w 339522"/>
              <a:gd name="connsiteY0" fmla="*/ 0 h 187890"/>
              <a:gd name="connsiteX1" fmla="*/ 338203 w 339522"/>
              <a:gd name="connsiteY1" fmla="*/ 37578 h 187890"/>
              <a:gd name="connsiteX2" fmla="*/ 125261 w 339522"/>
              <a:gd name="connsiteY2" fmla="*/ 187890 h 187890"/>
              <a:gd name="connsiteX3" fmla="*/ 125261 w 339522"/>
              <a:gd name="connsiteY3" fmla="*/ 187890 h 187890"/>
              <a:gd name="connsiteX4" fmla="*/ 125261 w 339522"/>
              <a:gd name="connsiteY4" fmla="*/ 187890 h 187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522" h="187890">
                <a:moveTo>
                  <a:pt x="0" y="0"/>
                </a:moveTo>
                <a:cubicBezTo>
                  <a:pt x="158663" y="3131"/>
                  <a:pt x="317326" y="6263"/>
                  <a:pt x="338203" y="37578"/>
                </a:cubicBezTo>
                <a:cubicBezTo>
                  <a:pt x="359080" y="68893"/>
                  <a:pt x="125261" y="187890"/>
                  <a:pt x="125261" y="187890"/>
                </a:cubicBezTo>
                <a:lnTo>
                  <a:pt x="125261" y="187890"/>
                </a:lnTo>
                <a:lnTo>
                  <a:pt x="125261" y="18789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4956FD8-96D6-4A04-B32A-3CC08B0605ED}"/>
              </a:ext>
            </a:extLst>
          </p:cNvPr>
          <p:cNvSpPr/>
          <p:nvPr/>
        </p:nvSpPr>
        <p:spPr>
          <a:xfrm>
            <a:off x="6350696" y="2050063"/>
            <a:ext cx="1011730" cy="251260"/>
          </a:xfrm>
          <a:custGeom>
            <a:avLst/>
            <a:gdLst>
              <a:gd name="connsiteX0" fmla="*/ 0 w 1011730"/>
              <a:gd name="connsiteY0" fmla="*/ 104414 h 251260"/>
              <a:gd name="connsiteX1" fmla="*/ 651353 w 1011730"/>
              <a:gd name="connsiteY1" fmla="*/ 4205 h 251260"/>
              <a:gd name="connsiteX2" fmla="*/ 350729 w 1011730"/>
              <a:gd name="connsiteY2" fmla="*/ 229674 h 251260"/>
              <a:gd name="connsiteX3" fmla="*/ 939452 w 1011730"/>
              <a:gd name="connsiteY3" fmla="*/ 242200 h 251260"/>
              <a:gd name="connsiteX4" fmla="*/ 1002082 w 1011730"/>
              <a:gd name="connsiteY4" fmla="*/ 229674 h 251260"/>
              <a:gd name="connsiteX5" fmla="*/ 1002082 w 1011730"/>
              <a:gd name="connsiteY5" fmla="*/ 229674 h 251260"/>
              <a:gd name="connsiteX6" fmla="*/ 1002082 w 1011730"/>
              <a:gd name="connsiteY6" fmla="*/ 229674 h 251260"/>
              <a:gd name="connsiteX7" fmla="*/ 864296 w 1011730"/>
              <a:gd name="connsiteY7" fmla="*/ 167044 h 251260"/>
              <a:gd name="connsiteX8" fmla="*/ 851770 w 1011730"/>
              <a:gd name="connsiteY8" fmla="*/ 167044 h 25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730" h="251260">
                <a:moveTo>
                  <a:pt x="0" y="104414"/>
                </a:moveTo>
                <a:cubicBezTo>
                  <a:pt x="296449" y="43871"/>
                  <a:pt x="592898" y="-16672"/>
                  <a:pt x="651353" y="4205"/>
                </a:cubicBezTo>
                <a:cubicBezTo>
                  <a:pt x="709808" y="25082"/>
                  <a:pt x="302712" y="190008"/>
                  <a:pt x="350729" y="229674"/>
                </a:cubicBezTo>
                <a:cubicBezTo>
                  <a:pt x="398746" y="269340"/>
                  <a:pt x="830893" y="242200"/>
                  <a:pt x="939452" y="242200"/>
                </a:cubicBezTo>
                <a:cubicBezTo>
                  <a:pt x="1048011" y="242200"/>
                  <a:pt x="1002082" y="229674"/>
                  <a:pt x="1002082" y="229674"/>
                </a:cubicBezTo>
                <a:lnTo>
                  <a:pt x="1002082" y="229674"/>
                </a:lnTo>
                <a:lnTo>
                  <a:pt x="1002082" y="229674"/>
                </a:lnTo>
                <a:lnTo>
                  <a:pt x="864296" y="167044"/>
                </a:lnTo>
                <a:cubicBezTo>
                  <a:pt x="839244" y="156606"/>
                  <a:pt x="845507" y="161825"/>
                  <a:pt x="851770" y="1670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40A481-BCCB-4E9C-A10D-3483F2162382}"/>
              </a:ext>
            </a:extLst>
          </p:cNvPr>
          <p:cNvSpPr/>
          <p:nvPr/>
        </p:nvSpPr>
        <p:spPr>
          <a:xfrm>
            <a:off x="2870054" y="2868460"/>
            <a:ext cx="3806319" cy="313151"/>
          </a:xfrm>
          <a:custGeom>
            <a:avLst/>
            <a:gdLst>
              <a:gd name="connsiteX0" fmla="*/ 3806319 w 3806319"/>
              <a:gd name="connsiteY0" fmla="*/ 0 h 313151"/>
              <a:gd name="connsiteX1" fmla="*/ 2967075 w 3806319"/>
              <a:gd name="connsiteY1" fmla="*/ 75156 h 313151"/>
              <a:gd name="connsiteX2" fmla="*/ 3242647 w 3806319"/>
              <a:gd name="connsiteY2" fmla="*/ 212943 h 313151"/>
              <a:gd name="connsiteX3" fmla="*/ 1363743 w 3806319"/>
              <a:gd name="connsiteY3" fmla="*/ 25052 h 313151"/>
              <a:gd name="connsiteX4" fmla="*/ 1902362 w 3806319"/>
              <a:gd name="connsiteY4" fmla="*/ 237995 h 313151"/>
              <a:gd name="connsiteX5" fmla="*/ 35984 w 3806319"/>
              <a:gd name="connsiteY5" fmla="*/ 87682 h 313151"/>
              <a:gd name="connsiteX6" fmla="*/ 624708 w 3806319"/>
              <a:gd name="connsiteY6" fmla="*/ 313151 h 313151"/>
              <a:gd name="connsiteX7" fmla="*/ 624708 w 3806319"/>
              <a:gd name="connsiteY7" fmla="*/ 313151 h 313151"/>
              <a:gd name="connsiteX8" fmla="*/ 624708 w 3806319"/>
              <a:gd name="connsiteY8" fmla="*/ 313151 h 313151"/>
              <a:gd name="connsiteX9" fmla="*/ 624708 w 3806319"/>
              <a:gd name="connsiteY9" fmla="*/ 313151 h 313151"/>
              <a:gd name="connsiteX10" fmla="*/ 624708 w 3806319"/>
              <a:gd name="connsiteY10" fmla="*/ 313151 h 31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6319" h="313151">
                <a:moveTo>
                  <a:pt x="3806319" y="0"/>
                </a:moveTo>
                <a:cubicBezTo>
                  <a:pt x="3433669" y="19833"/>
                  <a:pt x="3061020" y="39666"/>
                  <a:pt x="2967075" y="75156"/>
                </a:cubicBezTo>
                <a:cubicBezTo>
                  <a:pt x="2873130" y="110646"/>
                  <a:pt x="3509869" y="221294"/>
                  <a:pt x="3242647" y="212943"/>
                </a:cubicBezTo>
                <a:cubicBezTo>
                  <a:pt x="2975425" y="204592"/>
                  <a:pt x="1587124" y="20877"/>
                  <a:pt x="1363743" y="25052"/>
                </a:cubicBezTo>
                <a:cubicBezTo>
                  <a:pt x="1140362" y="29227"/>
                  <a:pt x="2123655" y="227557"/>
                  <a:pt x="1902362" y="237995"/>
                </a:cubicBezTo>
                <a:cubicBezTo>
                  <a:pt x="1681069" y="248433"/>
                  <a:pt x="248926" y="75156"/>
                  <a:pt x="35984" y="87682"/>
                </a:cubicBezTo>
                <a:cubicBezTo>
                  <a:pt x="-176958" y="100208"/>
                  <a:pt x="624708" y="313151"/>
                  <a:pt x="624708" y="313151"/>
                </a:cubicBezTo>
                <a:lnTo>
                  <a:pt x="624708" y="313151"/>
                </a:lnTo>
                <a:lnTo>
                  <a:pt x="624708" y="313151"/>
                </a:lnTo>
                <a:lnTo>
                  <a:pt x="624708" y="313151"/>
                </a:lnTo>
                <a:lnTo>
                  <a:pt x="624708" y="31315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498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pic>
        <p:nvPicPr>
          <p:cNvPr id="3" name="Picture 2">
            <a:extLst>
              <a:ext uri="{FF2B5EF4-FFF2-40B4-BE49-F238E27FC236}">
                <a16:creationId xmlns:a16="http://schemas.microsoft.com/office/drawing/2014/main" id="{8233EA44-8CB8-424F-8A3D-7DFBBB9272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76" t="3298" r="12615" b="12258"/>
          <a:stretch/>
        </p:blipFill>
        <p:spPr>
          <a:xfrm rot="5400000">
            <a:off x="1056757" y="-1328098"/>
            <a:ext cx="6903719" cy="9514195"/>
          </a:xfrm>
          <a:prstGeom prst="rect">
            <a:avLst/>
          </a:prstGeom>
        </p:spPr>
      </p:pic>
      <p:sp>
        <p:nvSpPr>
          <p:cNvPr id="4" name="Rectangle 3">
            <a:extLst>
              <a:ext uri="{FF2B5EF4-FFF2-40B4-BE49-F238E27FC236}">
                <a16:creationId xmlns:a16="http://schemas.microsoft.com/office/drawing/2014/main" id="{F341B6A3-41ED-4787-B8F0-7E787BDF2F4B}"/>
              </a:ext>
            </a:extLst>
          </p:cNvPr>
          <p:cNvSpPr/>
          <p:nvPr/>
        </p:nvSpPr>
        <p:spPr>
          <a:xfrm>
            <a:off x="5404562" y="5018367"/>
            <a:ext cx="2057400" cy="685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F893E8E0-99F1-4825-9E3B-77BABBA10054}"/>
              </a:ext>
            </a:extLst>
          </p:cNvPr>
          <p:cNvSpPr txBox="1"/>
          <p:nvPr/>
        </p:nvSpPr>
        <p:spPr>
          <a:xfrm>
            <a:off x="5242562" y="4862308"/>
            <a:ext cx="1715691" cy="784830"/>
          </a:xfrm>
          <a:prstGeom prst="rect">
            <a:avLst/>
          </a:prstGeom>
          <a:noFill/>
        </p:spPr>
        <p:txBody>
          <a:bodyPr wrap="square" rtlCol="0">
            <a:spAutoFit/>
          </a:bodyPr>
          <a:lstStyle/>
          <a:p>
            <a:pPr algn="ctr"/>
            <a:r>
              <a:rPr lang="en-US" sz="1500" b="1" dirty="0"/>
              <a:t>Out Patient Substance Use Treatment Clinic</a:t>
            </a:r>
          </a:p>
        </p:txBody>
      </p:sp>
      <p:sp>
        <p:nvSpPr>
          <p:cNvPr id="7" name="TextBox 6">
            <a:extLst>
              <a:ext uri="{FF2B5EF4-FFF2-40B4-BE49-F238E27FC236}">
                <a16:creationId xmlns:a16="http://schemas.microsoft.com/office/drawing/2014/main" id="{197A49F8-2010-4DF0-A97D-84A54AD78118}"/>
              </a:ext>
            </a:extLst>
          </p:cNvPr>
          <p:cNvSpPr txBox="1"/>
          <p:nvPr/>
        </p:nvSpPr>
        <p:spPr>
          <a:xfrm>
            <a:off x="4508617" y="5849364"/>
            <a:ext cx="895945" cy="584775"/>
          </a:xfrm>
          <a:prstGeom prst="rect">
            <a:avLst/>
          </a:prstGeom>
          <a:noFill/>
        </p:spPr>
        <p:txBody>
          <a:bodyPr wrap="square" rtlCol="0">
            <a:spAutoFit/>
          </a:bodyPr>
          <a:lstStyle/>
          <a:p>
            <a:pPr algn="ctr"/>
            <a:r>
              <a:rPr lang="en-US" sz="1600" b="1" dirty="0"/>
              <a:t>FRONT DOOR</a:t>
            </a:r>
          </a:p>
        </p:txBody>
      </p:sp>
      <p:sp>
        <p:nvSpPr>
          <p:cNvPr id="9" name="TextBox 8">
            <a:extLst>
              <a:ext uri="{FF2B5EF4-FFF2-40B4-BE49-F238E27FC236}">
                <a16:creationId xmlns:a16="http://schemas.microsoft.com/office/drawing/2014/main" id="{0A18EE45-750E-4A42-A8FC-1CF46ED30024}"/>
              </a:ext>
            </a:extLst>
          </p:cNvPr>
          <p:cNvSpPr txBox="1"/>
          <p:nvPr/>
        </p:nvSpPr>
        <p:spPr>
          <a:xfrm>
            <a:off x="4727320" y="2273838"/>
            <a:ext cx="3807173" cy="369332"/>
          </a:xfrm>
          <a:prstGeom prst="rect">
            <a:avLst/>
          </a:prstGeom>
          <a:noFill/>
        </p:spPr>
        <p:txBody>
          <a:bodyPr wrap="square" rtlCol="0">
            <a:spAutoFit/>
          </a:bodyPr>
          <a:lstStyle/>
          <a:p>
            <a:pPr algn="ctr"/>
            <a:r>
              <a:rPr lang="en-US" b="1" dirty="0">
                <a:solidFill>
                  <a:schemeClr val="accent3">
                    <a:lumMod val="75000"/>
                  </a:schemeClr>
                </a:solidFill>
              </a:rPr>
              <a:t>802 Baltimore Pike, Bel Air, MD 21014</a:t>
            </a:r>
          </a:p>
        </p:txBody>
      </p:sp>
      <p:pic>
        <p:nvPicPr>
          <p:cNvPr id="10" name="Picture 9">
            <a:extLst>
              <a:ext uri="{FF2B5EF4-FFF2-40B4-BE49-F238E27FC236}">
                <a16:creationId xmlns:a16="http://schemas.microsoft.com/office/drawing/2014/main" id="{5E01284C-42B0-405B-B165-CA10FC2640CB}"/>
              </a:ext>
            </a:extLst>
          </p:cNvPr>
          <p:cNvPicPr>
            <a:picLocks noChangeAspect="1"/>
          </p:cNvPicPr>
          <p:nvPr/>
        </p:nvPicPr>
        <p:blipFill rotWithShape="1">
          <a:blip r:embed="rId4">
            <a:extLst>
              <a:ext uri="{28A0092B-C50C-407E-A947-70E740481C1C}">
                <a14:useLocalDpi xmlns:a14="http://schemas.microsoft.com/office/drawing/2010/main" val="0"/>
              </a:ext>
            </a:extLst>
          </a:blip>
          <a:srcRect t="32277" b="22536"/>
          <a:stretch/>
        </p:blipFill>
        <p:spPr>
          <a:xfrm>
            <a:off x="4794119" y="690940"/>
            <a:ext cx="3912667" cy="1326022"/>
          </a:xfrm>
          <a:prstGeom prst="rect">
            <a:avLst/>
          </a:prstGeom>
        </p:spPr>
      </p:pic>
      <p:sp>
        <p:nvSpPr>
          <p:cNvPr id="11" name="TextBox 10">
            <a:extLst>
              <a:ext uri="{FF2B5EF4-FFF2-40B4-BE49-F238E27FC236}">
                <a16:creationId xmlns:a16="http://schemas.microsoft.com/office/drawing/2014/main" id="{3E1F0279-74E8-4DFA-B4F2-87DC65765A67}"/>
              </a:ext>
            </a:extLst>
          </p:cNvPr>
          <p:cNvSpPr txBox="1"/>
          <p:nvPr/>
        </p:nvSpPr>
        <p:spPr>
          <a:xfrm>
            <a:off x="4689679" y="1733904"/>
            <a:ext cx="3573364" cy="677108"/>
          </a:xfrm>
          <a:prstGeom prst="rect">
            <a:avLst/>
          </a:prstGeom>
          <a:noFill/>
        </p:spPr>
        <p:txBody>
          <a:bodyPr wrap="square" rtlCol="0">
            <a:spAutoFit/>
          </a:bodyPr>
          <a:lstStyle/>
          <a:p>
            <a:r>
              <a:rPr lang="en-US" sz="3800" dirty="0">
                <a:solidFill>
                  <a:srgbClr val="00B0F0"/>
                </a:solidFill>
                <a:latin typeface="Tw Cen MT Condensed Extra Bold" panose="020B0803020202020204" pitchFamily="34" charset="0"/>
              </a:rPr>
              <a:t>410-874-0711</a:t>
            </a:r>
          </a:p>
        </p:txBody>
      </p:sp>
      <p:sp>
        <p:nvSpPr>
          <p:cNvPr id="5" name="Oval 4">
            <a:extLst>
              <a:ext uri="{FF2B5EF4-FFF2-40B4-BE49-F238E27FC236}">
                <a16:creationId xmlns:a16="http://schemas.microsoft.com/office/drawing/2014/main" id="{2970494E-483B-4F31-921D-230C2CFEFDEB}"/>
              </a:ext>
            </a:extLst>
          </p:cNvPr>
          <p:cNvSpPr/>
          <p:nvPr/>
        </p:nvSpPr>
        <p:spPr>
          <a:xfrm>
            <a:off x="223680" y="5600700"/>
            <a:ext cx="1531179" cy="685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78620DB-9580-4738-A2B3-18AB0F47BA29}"/>
              </a:ext>
            </a:extLst>
          </p:cNvPr>
          <p:cNvSpPr/>
          <p:nvPr/>
        </p:nvSpPr>
        <p:spPr>
          <a:xfrm>
            <a:off x="1976157" y="5837954"/>
            <a:ext cx="1178168" cy="685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2765E-B57C-4AF7-9E1A-13AD72A58505}"/>
              </a:ext>
            </a:extLst>
          </p:cNvPr>
          <p:cNvSpPr/>
          <p:nvPr/>
        </p:nvSpPr>
        <p:spPr>
          <a:xfrm>
            <a:off x="2036771" y="657128"/>
            <a:ext cx="1155807" cy="685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FBE83B3-5E36-4F30-BE75-191CA384E642}"/>
              </a:ext>
            </a:extLst>
          </p:cNvPr>
          <p:cNvSpPr/>
          <p:nvPr/>
        </p:nvSpPr>
        <p:spPr>
          <a:xfrm>
            <a:off x="899939" y="634268"/>
            <a:ext cx="1155807" cy="685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A7B06C-A1FD-4151-BCAE-C427301EC825}"/>
              </a:ext>
            </a:extLst>
          </p:cNvPr>
          <p:cNvSpPr/>
          <p:nvPr/>
        </p:nvSpPr>
        <p:spPr>
          <a:xfrm>
            <a:off x="3327309" y="5842342"/>
            <a:ext cx="1167878" cy="6858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0835FBF-6F06-4590-876E-603ECCE4715B}"/>
              </a:ext>
            </a:extLst>
          </p:cNvPr>
          <p:cNvSpPr/>
          <p:nvPr/>
        </p:nvSpPr>
        <p:spPr>
          <a:xfrm>
            <a:off x="5385400" y="4826939"/>
            <a:ext cx="1531179" cy="9870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6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47" y="3621696"/>
            <a:ext cx="2823754" cy="15688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354" y="1391714"/>
            <a:ext cx="2672440" cy="15368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315" y="3576480"/>
            <a:ext cx="2717295" cy="161402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3236" y="1359743"/>
            <a:ext cx="2877467" cy="156880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7551" y="3553224"/>
            <a:ext cx="2763667" cy="1637280"/>
          </a:xfrm>
          <a:prstGeom prst="rect">
            <a:avLst/>
          </a:prstGeom>
        </p:spPr>
      </p:pic>
      <p:pic>
        <p:nvPicPr>
          <p:cNvPr id="2050" name="Picture 2" descr="C:\Users\rmoy\Desktop\Harford-County-Health-Departme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467" y="1359743"/>
            <a:ext cx="2889534" cy="157351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0">
            <a:extLst>
              <a:ext uri="{FF2B5EF4-FFF2-40B4-BE49-F238E27FC236}">
                <a16:creationId xmlns:a16="http://schemas.microsoft.com/office/drawing/2014/main" id="{F7D9E008-8270-4D3B-B4CC-4515899AE76B}"/>
              </a:ext>
            </a:extLst>
          </p:cNvPr>
          <p:cNvSpPr txBox="1">
            <a:spLocks/>
          </p:cNvSpPr>
          <p:nvPr/>
        </p:nvSpPr>
        <p:spPr>
          <a:xfrm>
            <a:off x="-9525" y="0"/>
            <a:ext cx="9144000" cy="1219200"/>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Health Department Locations</a:t>
            </a:r>
          </a:p>
        </p:txBody>
      </p:sp>
      <p:sp>
        <p:nvSpPr>
          <p:cNvPr id="7" name="TextBox 6">
            <a:extLst>
              <a:ext uri="{FF2B5EF4-FFF2-40B4-BE49-F238E27FC236}">
                <a16:creationId xmlns:a16="http://schemas.microsoft.com/office/drawing/2014/main" id="{5E17A799-1D00-41A1-9096-362A54FD0957}"/>
              </a:ext>
            </a:extLst>
          </p:cNvPr>
          <p:cNvSpPr txBox="1"/>
          <p:nvPr/>
        </p:nvSpPr>
        <p:spPr>
          <a:xfrm>
            <a:off x="417075" y="2935461"/>
            <a:ext cx="2480022" cy="369332"/>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p:spPr>
        <p:txBody>
          <a:bodyPr wrap="square" rtlCol="0">
            <a:spAutoFit/>
          </a:bodyPr>
          <a:lstStyle/>
          <a:p>
            <a:pPr algn="ctr"/>
            <a:r>
              <a:rPr lang="en-US" b="1" dirty="0">
                <a:solidFill>
                  <a:schemeClr val="tx2">
                    <a:lumMod val="20000"/>
                    <a:lumOff val="80000"/>
                  </a:schemeClr>
                </a:solidFill>
                <a:latin typeface="Arial Narrow" panose="020B0606020202030204" pitchFamily="34" charset="0"/>
              </a:rPr>
              <a:t>120 S. Hays St., Bel Air</a:t>
            </a:r>
          </a:p>
        </p:txBody>
      </p:sp>
      <p:sp>
        <p:nvSpPr>
          <p:cNvPr id="16" name="TextBox 15">
            <a:extLst>
              <a:ext uri="{FF2B5EF4-FFF2-40B4-BE49-F238E27FC236}">
                <a16:creationId xmlns:a16="http://schemas.microsoft.com/office/drawing/2014/main" id="{62F04600-0A5D-4293-B337-37F8B6A4DD4A}"/>
              </a:ext>
            </a:extLst>
          </p:cNvPr>
          <p:cNvSpPr txBox="1"/>
          <p:nvPr/>
        </p:nvSpPr>
        <p:spPr>
          <a:xfrm>
            <a:off x="3376563" y="2935461"/>
            <a:ext cx="2480022" cy="369332"/>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p:spPr>
        <p:txBody>
          <a:bodyPr wrap="square" rtlCol="0">
            <a:spAutoFit/>
          </a:bodyPr>
          <a:lstStyle/>
          <a:p>
            <a:pPr algn="ctr"/>
            <a:r>
              <a:rPr lang="en-US" b="1" dirty="0">
                <a:solidFill>
                  <a:schemeClr val="tx2">
                    <a:lumMod val="20000"/>
                    <a:lumOff val="80000"/>
                  </a:schemeClr>
                </a:solidFill>
                <a:latin typeface="Arial Narrow" panose="020B0606020202030204" pitchFamily="34" charset="0"/>
              </a:rPr>
              <a:t>1 N. Main St., Bel Air</a:t>
            </a:r>
          </a:p>
        </p:txBody>
      </p:sp>
      <p:sp>
        <p:nvSpPr>
          <p:cNvPr id="17" name="TextBox 16">
            <a:extLst>
              <a:ext uri="{FF2B5EF4-FFF2-40B4-BE49-F238E27FC236}">
                <a16:creationId xmlns:a16="http://schemas.microsoft.com/office/drawing/2014/main" id="{03DD0CB6-3F76-455F-B1A4-765BC12DB123}"/>
              </a:ext>
            </a:extLst>
          </p:cNvPr>
          <p:cNvSpPr txBox="1"/>
          <p:nvPr/>
        </p:nvSpPr>
        <p:spPr>
          <a:xfrm>
            <a:off x="417075" y="5190504"/>
            <a:ext cx="2480022" cy="646331"/>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p:spPr>
        <p:txBody>
          <a:bodyPr wrap="square" rtlCol="0">
            <a:spAutoFit/>
          </a:bodyPr>
          <a:lstStyle/>
          <a:p>
            <a:pPr algn="ctr"/>
            <a:r>
              <a:rPr lang="en-US" b="1" dirty="0">
                <a:solidFill>
                  <a:schemeClr val="tx2">
                    <a:lumMod val="20000"/>
                    <a:lumOff val="80000"/>
                  </a:schemeClr>
                </a:solidFill>
                <a:latin typeface="Arial Narrow" panose="020B0606020202030204" pitchFamily="34" charset="0"/>
              </a:rPr>
              <a:t>1321 Woodbridge Station Way, Edgewood</a:t>
            </a:r>
          </a:p>
        </p:txBody>
      </p:sp>
      <p:sp>
        <p:nvSpPr>
          <p:cNvPr id="18" name="TextBox 17">
            <a:extLst>
              <a:ext uri="{FF2B5EF4-FFF2-40B4-BE49-F238E27FC236}">
                <a16:creationId xmlns:a16="http://schemas.microsoft.com/office/drawing/2014/main" id="{1E4B5C01-B13F-45A7-9B2A-2053D5C19D70}"/>
              </a:ext>
            </a:extLst>
          </p:cNvPr>
          <p:cNvSpPr txBox="1"/>
          <p:nvPr/>
        </p:nvSpPr>
        <p:spPr>
          <a:xfrm>
            <a:off x="6155794" y="2928551"/>
            <a:ext cx="2781050" cy="369332"/>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p:spPr>
        <p:txBody>
          <a:bodyPr wrap="square" rtlCol="0">
            <a:spAutoFit/>
          </a:bodyPr>
          <a:lstStyle/>
          <a:p>
            <a:pPr algn="ctr"/>
            <a:r>
              <a:rPr lang="en-US" b="1" dirty="0">
                <a:solidFill>
                  <a:schemeClr val="tx2">
                    <a:lumMod val="20000"/>
                    <a:lumOff val="80000"/>
                  </a:schemeClr>
                </a:solidFill>
                <a:latin typeface="Arial Narrow" panose="020B0606020202030204" pitchFamily="34" charset="0"/>
              </a:rPr>
              <a:t>2204 Hanson Rd., Edgewood</a:t>
            </a:r>
          </a:p>
        </p:txBody>
      </p:sp>
      <p:sp>
        <p:nvSpPr>
          <p:cNvPr id="19" name="TextBox 18">
            <a:extLst>
              <a:ext uri="{FF2B5EF4-FFF2-40B4-BE49-F238E27FC236}">
                <a16:creationId xmlns:a16="http://schemas.microsoft.com/office/drawing/2014/main" id="{A4E2A9BA-2B8D-4854-8AF8-77CD3D07CE3E}"/>
              </a:ext>
            </a:extLst>
          </p:cNvPr>
          <p:cNvSpPr txBox="1"/>
          <p:nvPr/>
        </p:nvSpPr>
        <p:spPr>
          <a:xfrm>
            <a:off x="3376563" y="5191810"/>
            <a:ext cx="2480022" cy="646331"/>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p:spPr>
        <p:txBody>
          <a:bodyPr wrap="square" rtlCol="0">
            <a:spAutoFit/>
          </a:bodyPr>
          <a:lstStyle/>
          <a:p>
            <a:pPr algn="ctr"/>
            <a:r>
              <a:rPr lang="en-US" b="1" dirty="0">
                <a:solidFill>
                  <a:schemeClr val="tx2">
                    <a:lumMod val="20000"/>
                    <a:lumOff val="80000"/>
                  </a:schemeClr>
                </a:solidFill>
                <a:latin typeface="Arial Narrow" panose="020B0606020202030204" pitchFamily="34" charset="0"/>
              </a:rPr>
              <a:t>2015 Pulaski Hwy,</a:t>
            </a:r>
          </a:p>
          <a:p>
            <a:pPr algn="ctr"/>
            <a:r>
              <a:rPr lang="en-US" b="1" dirty="0">
                <a:solidFill>
                  <a:schemeClr val="tx2">
                    <a:lumMod val="20000"/>
                    <a:lumOff val="80000"/>
                  </a:schemeClr>
                </a:solidFill>
                <a:latin typeface="Arial Narrow" panose="020B0606020202030204" pitchFamily="34" charset="0"/>
              </a:rPr>
              <a:t> Havre de Grace</a:t>
            </a:r>
          </a:p>
        </p:txBody>
      </p:sp>
      <p:sp>
        <p:nvSpPr>
          <p:cNvPr id="20" name="TextBox 19">
            <a:extLst>
              <a:ext uri="{FF2B5EF4-FFF2-40B4-BE49-F238E27FC236}">
                <a16:creationId xmlns:a16="http://schemas.microsoft.com/office/drawing/2014/main" id="{306176A4-CA74-4F6F-9C3C-64710BC3EF30}"/>
              </a:ext>
            </a:extLst>
          </p:cNvPr>
          <p:cNvSpPr txBox="1"/>
          <p:nvPr/>
        </p:nvSpPr>
        <p:spPr>
          <a:xfrm>
            <a:off x="6204197" y="5190503"/>
            <a:ext cx="2480022" cy="646331"/>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p:spPr>
        <p:txBody>
          <a:bodyPr wrap="square" rtlCol="0">
            <a:spAutoFit/>
          </a:bodyPr>
          <a:lstStyle/>
          <a:p>
            <a:pPr algn="ctr"/>
            <a:r>
              <a:rPr lang="en-US" b="1" dirty="0">
                <a:solidFill>
                  <a:schemeClr val="tx2">
                    <a:lumMod val="20000"/>
                    <a:lumOff val="80000"/>
                  </a:schemeClr>
                </a:solidFill>
                <a:latin typeface="Arial Narrow" panose="020B0606020202030204" pitchFamily="34" charset="0"/>
              </a:rPr>
              <a:t>2027 Pulaski Hwy,</a:t>
            </a:r>
          </a:p>
          <a:p>
            <a:pPr algn="ctr"/>
            <a:r>
              <a:rPr lang="en-US" b="1" dirty="0">
                <a:solidFill>
                  <a:schemeClr val="tx2">
                    <a:lumMod val="20000"/>
                    <a:lumOff val="80000"/>
                  </a:schemeClr>
                </a:solidFill>
                <a:latin typeface="Arial Narrow" panose="020B0606020202030204" pitchFamily="34" charset="0"/>
              </a:rPr>
              <a:t> Havre de Grace</a:t>
            </a:r>
          </a:p>
        </p:txBody>
      </p:sp>
      <p:pic>
        <p:nvPicPr>
          <p:cNvPr id="6" name="Picture 5"/>
          <p:cNvPicPr/>
          <p:nvPr/>
        </p:nvPicPr>
        <p:blipFill>
          <a:blip r:embed="rId8"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21" name="Slide Number Placeholder 3"/>
          <p:cNvSpPr>
            <a:spLocks noGrp="1"/>
          </p:cNvSpPr>
          <p:nvPr>
            <p:ph type="sldNum" sz="quarter" idx="4294967295"/>
          </p:nvPr>
        </p:nvSpPr>
        <p:spPr>
          <a:xfrm>
            <a:off x="76200" y="6370637"/>
            <a:ext cx="2133600" cy="365125"/>
          </a:xfrm>
          <a:prstGeom prst="rect">
            <a:avLst/>
          </a:prstGeom>
        </p:spPr>
        <p:txBody>
          <a:bodyPr/>
          <a:lstStyle/>
          <a:p>
            <a:r>
              <a:rPr lang="en-US" dirty="0"/>
              <a:t>17</a:t>
            </a:r>
            <a:endParaRPr lang="en-US" sz="1200" dirty="0">
              <a:solidFill>
                <a:schemeClr val="bg1"/>
              </a:solidFill>
            </a:endParaRPr>
          </a:p>
        </p:txBody>
      </p:sp>
    </p:spTree>
    <p:extLst>
      <p:ext uri="{BB962C8B-B14F-4D97-AF65-F5344CB8AC3E}">
        <p14:creationId xmlns:p14="http://schemas.microsoft.com/office/powerpoint/2010/main" val="68050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90500" y="208538"/>
            <a:ext cx="8763000" cy="1143000"/>
          </a:xfrm>
        </p:spPr>
        <p:txBody>
          <a:bodyPr>
            <a:normAutofit fontScale="90000"/>
          </a:bodyPr>
          <a:lstStyle/>
          <a:p>
            <a:pPr algn="ctr"/>
            <a:r>
              <a:rPr lang="en-US" altLang="en-US" sz="3100" dirty="0">
                <a:latin typeface="Arial Narrow" pitchFamily="34" charset="0"/>
              </a:rPr>
              <a:t>Substance Exposed Newborn (SEN) Rates</a:t>
            </a:r>
            <a:br>
              <a:rPr lang="en-US" altLang="en-US" sz="3100" dirty="0">
                <a:latin typeface="Arial Narrow" pitchFamily="34" charset="0"/>
              </a:rPr>
            </a:br>
            <a:r>
              <a:rPr lang="en-US" altLang="en-US" sz="3100" dirty="0">
                <a:latin typeface="Arial Narrow" pitchFamily="34" charset="0"/>
              </a:rPr>
              <a:t>Harford County &amp; Maryland, 2000-2017</a:t>
            </a:r>
            <a:br>
              <a:rPr lang="en-US" altLang="en-US" sz="2700" dirty="0">
                <a:latin typeface="Arial Narrow" pitchFamily="34" charset="0"/>
              </a:rPr>
            </a:br>
            <a:endParaRPr lang="en-US" altLang="en-US" sz="2700" dirty="0">
              <a:latin typeface="Arial Narrow" pitchFamily="34" charset="0"/>
            </a:endParaRPr>
          </a:p>
        </p:txBody>
      </p:sp>
      <p:graphicFrame>
        <p:nvGraphicFramePr>
          <p:cNvPr id="65539" name="Content Placeholder 3"/>
          <p:cNvGraphicFramePr>
            <a:graphicFrameLocks noGrp="1"/>
          </p:cNvGraphicFramePr>
          <p:nvPr>
            <p:ph idx="1"/>
            <p:extLst/>
          </p:nvPr>
        </p:nvGraphicFramePr>
        <p:xfrm>
          <a:off x="419100" y="1517396"/>
          <a:ext cx="8305800" cy="4221478"/>
        </p:xfrm>
        <a:graphic>
          <a:graphicData uri="http://schemas.openxmlformats.org/presentationml/2006/ole">
            <mc:AlternateContent xmlns:mc="http://schemas.openxmlformats.org/markup-compatibility/2006">
              <mc:Choice xmlns:v="urn:schemas-microsoft-com:vml" Requires="v">
                <p:oleObj spid="_x0000_s63495" name="Worksheet" r:id="rId3" imgW="8800988" imgH="3467128" progId="Excel.Sheet.8">
                  <p:embed/>
                </p:oleObj>
              </mc:Choice>
              <mc:Fallback>
                <p:oleObj name="Worksheet" r:id="rId3" imgW="8800988" imgH="3467128" progId="Excel.Sheet.8">
                  <p:embed/>
                  <p:pic>
                    <p:nvPicPr>
                      <p:cNvPr id="65539" name="Content Placeholder 3"/>
                      <p:cNvPicPr>
                        <a:picLocks noGrp="1" noChangeArrowheads="1"/>
                      </p:cNvPicPr>
                      <p:nvPr/>
                    </p:nvPicPr>
                    <p:blipFill>
                      <a:blip r:embed="rId4"/>
                      <a:srcRect/>
                      <a:stretch>
                        <a:fillRect/>
                      </a:stretch>
                    </p:blipFill>
                    <p:spPr bwMode="auto">
                      <a:xfrm>
                        <a:off x="419100" y="1517396"/>
                        <a:ext cx="8305800" cy="4221478"/>
                      </a:xfrm>
                      <a:prstGeom prst="rect">
                        <a:avLst/>
                      </a:prstGeom>
                      <a:noFill/>
                      <a:ln>
                        <a:solidFill>
                          <a:schemeClr val="accent1"/>
                        </a:solidFill>
                      </a:ln>
                      <a:extLst/>
                    </p:spPr>
                  </p:pic>
                </p:oleObj>
              </mc:Fallback>
            </mc:AlternateContent>
          </a:graphicData>
        </a:graphic>
      </p:graphicFrame>
      <p:sp>
        <p:nvSpPr>
          <p:cNvPr id="65540" name="TextBox 5"/>
          <p:cNvSpPr txBox="1">
            <a:spLocks noChangeArrowheads="1"/>
          </p:cNvSpPr>
          <p:nvPr/>
        </p:nvSpPr>
        <p:spPr bwMode="auto">
          <a:xfrm>
            <a:off x="190500" y="6130541"/>
            <a:ext cx="80441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a:solidFill>
                  <a:schemeClr val="bg1">
                    <a:lumMod val="50000"/>
                  </a:schemeClr>
                </a:solidFill>
              </a:rPr>
              <a:t>* 2017 DATA IS PRELIMINARY – Data compiled by MCHB/MDH.  Chart prepared by HCHD.</a:t>
            </a:r>
          </a:p>
          <a:p>
            <a:pPr eaLnBrk="1" hangingPunct="1">
              <a:spcBef>
                <a:spcPct val="0"/>
              </a:spcBef>
              <a:buFontTx/>
              <a:buNone/>
            </a:pPr>
            <a:r>
              <a:rPr lang="en-US" altLang="en-US" sz="1100" dirty="0">
                <a:solidFill>
                  <a:schemeClr val="bg1">
                    <a:lumMod val="50000"/>
                  </a:schemeClr>
                </a:solidFill>
              </a:rPr>
              <a:t>Source: HSCRC Hospital Data, 2000-17, Maryland resident births only, does not include Maryland resident births born out of state. </a:t>
            </a:r>
          </a:p>
        </p:txBody>
      </p:sp>
      <p:sp>
        <p:nvSpPr>
          <p:cNvPr id="3" name="Slide Number Placeholder 2"/>
          <p:cNvSpPr>
            <a:spLocks noGrp="1"/>
          </p:cNvSpPr>
          <p:nvPr>
            <p:ph type="sldNum" sz="quarter" idx="12"/>
          </p:nvPr>
        </p:nvSpPr>
        <p:spPr/>
        <p:txBody>
          <a:bodyPr/>
          <a:lstStyle/>
          <a:p>
            <a:pPr>
              <a:defRPr/>
            </a:pPr>
            <a:fld id="{74D604EF-551D-42F7-891E-BE45D0D4E546}" type="slidenum">
              <a:rPr lang="en-US" smtClean="0"/>
              <a:pPr>
                <a:defRPr/>
              </a:pPr>
              <a:t>20</a:t>
            </a:fld>
            <a:endParaRPr lang="en-US" dirty="0"/>
          </a:p>
        </p:txBody>
      </p:sp>
      <p:sp>
        <p:nvSpPr>
          <p:cNvPr id="8" name="TextBox 7"/>
          <p:cNvSpPr txBox="1">
            <a:spLocks noChangeArrowheads="1"/>
          </p:cNvSpPr>
          <p:nvPr/>
        </p:nvSpPr>
        <p:spPr bwMode="auto">
          <a:xfrm>
            <a:off x="190500" y="5755049"/>
            <a:ext cx="521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a:solidFill>
                  <a:schemeClr val="bg1">
                    <a:lumMod val="50000"/>
                  </a:schemeClr>
                </a:solidFill>
              </a:rPr>
              <a:t>NOTE:  ICD 9 Codes used 760.70, 760.71. 760.72, 760.73, 760.75, 760.77, 779.5</a:t>
            </a:r>
          </a:p>
          <a:p>
            <a:pPr eaLnBrk="1" hangingPunct="1">
              <a:spcBef>
                <a:spcPct val="0"/>
              </a:spcBef>
              <a:buFontTx/>
              <a:buNone/>
            </a:pPr>
            <a:r>
              <a:rPr lang="en-US" altLang="en-US" sz="1100" dirty="0">
                <a:solidFill>
                  <a:schemeClr val="bg1">
                    <a:lumMod val="50000"/>
                  </a:schemeClr>
                </a:solidFill>
              </a:rPr>
              <a:t>             ICD 10 Codes used P04.3, P04.4, P04.41, P04.49, P04.8, P04.9, P96.1</a:t>
            </a:r>
          </a:p>
        </p:txBody>
      </p:sp>
      <p:sp>
        <p:nvSpPr>
          <p:cNvPr id="7" name="Text Placeholder 2"/>
          <p:cNvSpPr txBox="1">
            <a:spLocks/>
          </p:cNvSpPr>
          <p:nvPr/>
        </p:nvSpPr>
        <p:spPr>
          <a:xfrm>
            <a:off x="1621767" y="1178928"/>
            <a:ext cx="2590800" cy="962698"/>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000" dirty="0">
                <a:latin typeface="+mn-lt"/>
              </a:rPr>
              <a:t>Harford County rates increased by 185% over the past 10 years.</a:t>
            </a:r>
            <a:endParaRPr lang="en-US" dirty="0">
              <a:latin typeface="+mn-lt"/>
            </a:endParaRPr>
          </a:p>
        </p:txBody>
      </p:sp>
    </p:spTree>
    <p:extLst>
      <p:ext uri="{BB962C8B-B14F-4D97-AF65-F5344CB8AC3E}">
        <p14:creationId xmlns:p14="http://schemas.microsoft.com/office/powerpoint/2010/main" val="389658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2583" y="3044190"/>
            <a:ext cx="121920" cy="841375"/>
          </a:xfrm>
          <a:custGeom>
            <a:avLst/>
            <a:gdLst/>
            <a:ahLst/>
            <a:cxnLst/>
            <a:rect l="l" t="t" r="r" b="b"/>
            <a:pathLst>
              <a:path w="121919" h="841375">
                <a:moveTo>
                  <a:pt x="121919" y="0"/>
                </a:moveTo>
                <a:lnTo>
                  <a:pt x="0" y="0"/>
                </a:lnTo>
                <a:lnTo>
                  <a:pt x="0" y="841248"/>
                </a:lnTo>
                <a:lnTo>
                  <a:pt x="121919" y="841248"/>
                </a:lnTo>
                <a:lnTo>
                  <a:pt x="121919" y="0"/>
                </a:lnTo>
                <a:close/>
              </a:path>
            </a:pathLst>
          </a:custGeom>
          <a:solidFill>
            <a:srgbClr val="4F81BC"/>
          </a:solidFill>
        </p:spPr>
        <p:txBody>
          <a:bodyPr wrap="square" lIns="0" tIns="0" rIns="0" bIns="0" rtlCol="0"/>
          <a:lstStyle/>
          <a:p>
            <a:endParaRPr/>
          </a:p>
        </p:txBody>
      </p:sp>
      <p:sp>
        <p:nvSpPr>
          <p:cNvPr id="3" name="object 3"/>
          <p:cNvSpPr/>
          <p:nvPr/>
        </p:nvSpPr>
        <p:spPr>
          <a:xfrm>
            <a:off x="1202436" y="2001775"/>
            <a:ext cx="121920" cy="1884045"/>
          </a:xfrm>
          <a:custGeom>
            <a:avLst/>
            <a:gdLst/>
            <a:ahLst/>
            <a:cxnLst/>
            <a:rect l="l" t="t" r="r" b="b"/>
            <a:pathLst>
              <a:path w="121919" h="1884045">
                <a:moveTo>
                  <a:pt x="121919" y="0"/>
                </a:moveTo>
                <a:lnTo>
                  <a:pt x="0" y="0"/>
                </a:lnTo>
                <a:lnTo>
                  <a:pt x="0" y="1883664"/>
                </a:lnTo>
                <a:lnTo>
                  <a:pt x="121919" y="1883664"/>
                </a:lnTo>
                <a:lnTo>
                  <a:pt x="121919" y="0"/>
                </a:lnTo>
                <a:close/>
              </a:path>
            </a:pathLst>
          </a:custGeom>
          <a:solidFill>
            <a:srgbClr val="4F81BC"/>
          </a:solidFill>
        </p:spPr>
        <p:txBody>
          <a:bodyPr wrap="square" lIns="0" tIns="0" rIns="0" bIns="0" rtlCol="0"/>
          <a:lstStyle/>
          <a:p>
            <a:endParaRPr/>
          </a:p>
        </p:txBody>
      </p:sp>
      <p:sp>
        <p:nvSpPr>
          <p:cNvPr id="4" name="object 4"/>
          <p:cNvSpPr/>
          <p:nvPr/>
        </p:nvSpPr>
        <p:spPr>
          <a:xfrm>
            <a:off x="1542288" y="3620261"/>
            <a:ext cx="121920" cy="265430"/>
          </a:xfrm>
          <a:custGeom>
            <a:avLst/>
            <a:gdLst/>
            <a:ahLst/>
            <a:cxnLst/>
            <a:rect l="l" t="t" r="r" b="b"/>
            <a:pathLst>
              <a:path w="121919" h="265430">
                <a:moveTo>
                  <a:pt x="121919" y="0"/>
                </a:moveTo>
                <a:lnTo>
                  <a:pt x="0" y="0"/>
                </a:lnTo>
                <a:lnTo>
                  <a:pt x="0" y="265175"/>
                </a:lnTo>
                <a:lnTo>
                  <a:pt x="121919" y="265175"/>
                </a:lnTo>
                <a:lnTo>
                  <a:pt x="121919" y="0"/>
                </a:lnTo>
                <a:close/>
              </a:path>
            </a:pathLst>
          </a:custGeom>
          <a:solidFill>
            <a:srgbClr val="4F81BC"/>
          </a:solidFill>
        </p:spPr>
        <p:txBody>
          <a:bodyPr wrap="square" lIns="0" tIns="0" rIns="0" bIns="0" rtlCol="0"/>
          <a:lstStyle/>
          <a:p>
            <a:endParaRPr/>
          </a:p>
        </p:txBody>
      </p:sp>
      <p:sp>
        <p:nvSpPr>
          <p:cNvPr id="5" name="object 5"/>
          <p:cNvSpPr/>
          <p:nvPr/>
        </p:nvSpPr>
        <p:spPr>
          <a:xfrm>
            <a:off x="1882139" y="3425190"/>
            <a:ext cx="121920" cy="460375"/>
          </a:xfrm>
          <a:custGeom>
            <a:avLst/>
            <a:gdLst/>
            <a:ahLst/>
            <a:cxnLst/>
            <a:rect l="l" t="t" r="r" b="b"/>
            <a:pathLst>
              <a:path w="121919" h="460375">
                <a:moveTo>
                  <a:pt x="121920" y="0"/>
                </a:moveTo>
                <a:lnTo>
                  <a:pt x="0" y="0"/>
                </a:lnTo>
                <a:lnTo>
                  <a:pt x="0" y="460248"/>
                </a:lnTo>
                <a:lnTo>
                  <a:pt x="121920" y="460248"/>
                </a:lnTo>
                <a:lnTo>
                  <a:pt x="121920" y="0"/>
                </a:lnTo>
                <a:close/>
              </a:path>
            </a:pathLst>
          </a:custGeom>
          <a:solidFill>
            <a:srgbClr val="4F81BC"/>
          </a:solidFill>
        </p:spPr>
        <p:txBody>
          <a:bodyPr wrap="square" lIns="0" tIns="0" rIns="0" bIns="0" rtlCol="0"/>
          <a:lstStyle/>
          <a:p>
            <a:endParaRPr/>
          </a:p>
        </p:txBody>
      </p:sp>
      <p:sp>
        <p:nvSpPr>
          <p:cNvPr id="6" name="object 6"/>
          <p:cNvSpPr/>
          <p:nvPr/>
        </p:nvSpPr>
        <p:spPr>
          <a:xfrm>
            <a:off x="2221992" y="3717798"/>
            <a:ext cx="121920" cy="167640"/>
          </a:xfrm>
          <a:custGeom>
            <a:avLst/>
            <a:gdLst/>
            <a:ahLst/>
            <a:cxnLst/>
            <a:rect l="l" t="t" r="r" b="b"/>
            <a:pathLst>
              <a:path w="121919" h="167639">
                <a:moveTo>
                  <a:pt x="121919" y="0"/>
                </a:moveTo>
                <a:lnTo>
                  <a:pt x="0" y="0"/>
                </a:lnTo>
                <a:lnTo>
                  <a:pt x="0" y="167639"/>
                </a:lnTo>
                <a:lnTo>
                  <a:pt x="121919" y="167639"/>
                </a:lnTo>
                <a:lnTo>
                  <a:pt x="121919" y="0"/>
                </a:lnTo>
                <a:close/>
              </a:path>
            </a:pathLst>
          </a:custGeom>
          <a:solidFill>
            <a:srgbClr val="4F81BC"/>
          </a:solidFill>
        </p:spPr>
        <p:txBody>
          <a:bodyPr wrap="square" lIns="0" tIns="0" rIns="0" bIns="0" rtlCol="0"/>
          <a:lstStyle/>
          <a:p>
            <a:endParaRPr/>
          </a:p>
        </p:txBody>
      </p:sp>
      <p:sp>
        <p:nvSpPr>
          <p:cNvPr id="7" name="object 7"/>
          <p:cNvSpPr/>
          <p:nvPr/>
        </p:nvSpPr>
        <p:spPr>
          <a:xfrm>
            <a:off x="2561844" y="3560826"/>
            <a:ext cx="121920" cy="325120"/>
          </a:xfrm>
          <a:custGeom>
            <a:avLst/>
            <a:gdLst/>
            <a:ahLst/>
            <a:cxnLst/>
            <a:rect l="l" t="t" r="r" b="b"/>
            <a:pathLst>
              <a:path w="121919" h="325119">
                <a:moveTo>
                  <a:pt x="121919" y="0"/>
                </a:moveTo>
                <a:lnTo>
                  <a:pt x="0" y="0"/>
                </a:lnTo>
                <a:lnTo>
                  <a:pt x="0" y="324612"/>
                </a:lnTo>
                <a:lnTo>
                  <a:pt x="121919" y="324612"/>
                </a:lnTo>
                <a:lnTo>
                  <a:pt x="121919" y="0"/>
                </a:lnTo>
                <a:close/>
              </a:path>
            </a:pathLst>
          </a:custGeom>
          <a:solidFill>
            <a:srgbClr val="4F81BC"/>
          </a:solidFill>
        </p:spPr>
        <p:txBody>
          <a:bodyPr wrap="square" lIns="0" tIns="0" rIns="0" bIns="0" rtlCol="0"/>
          <a:lstStyle/>
          <a:p>
            <a:endParaRPr/>
          </a:p>
        </p:txBody>
      </p:sp>
      <p:sp>
        <p:nvSpPr>
          <p:cNvPr id="8" name="object 8"/>
          <p:cNvSpPr/>
          <p:nvPr/>
        </p:nvSpPr>
        <p:spPr>
          <a:xfrm>
            <a:off x="3241548" y="3464815"/>
            <a:ext cx="120650" cy="421005"/>
          </a:xfrm>
          <a:custGeom>
            <a:avLst/>
            <a:gdLst/>
            <a:ahLst/>
            <a:cxnLst/>
            <a:rect l="l" t="t" r="r" b="b"/>
            <a:pathLst>
              <a:path w="120650" h="421005">
                <a:moveTo>
                  <a:pt x="120396" y="0"/>
                </a:moveTo>
                <a:lnTo>
                  <a:pt x="0" y="0"/>
                </a:lnTo>
                <a:lnTo>
                  <a:pt x="0" y="420624"/>
                </a:lnTo>
                <a:lnTo>
                  <a:pt x="120396" y="420624"/>
                </a:lnTo>
                <a:lnTo>
                  <a:pt x="120396" y="0"/>
                </a:lnTo>
                <a:close/>
              </a:path>
            </a:pathLst>
          </a:custGeom>
          <a:solidFill>
            <a:srgbClr val="4F81BC"/>
          </a:solidFill>
        </p:spPr>
        <p:txBody>
          <a:bodyPr wrap="square" lIns="0" tIns="0" rIns="0" bIns="0" rtlCol="0"/>
          <a:lstStyle/>
          <a:p>
            <a:endParaRPr/>
          </a:p>
        </p:txBody>
      </p:sp>
      <p:sp>
        <p:nvSpPr>
          <p:cNvPr id="9" name="object 9"/>
          <p:cNvSpPr/>
          <p:nvPr/>
        </p:nvSpPr>
        <p:spPr>
          <a:xfrm>
            <a:off x="3581400" y="3521201"/>
            <a:ext cx="120650" cy="364490"/>
          </a:xfrm>
          <a:custGeom>
            <a:avLst/>
            <a:gdLst/>
            <a:ahLst/>
            <a:cxnLst/>
            <a:rect l="l" t="t" r="r" b="b"/>
            <a:pathLst>
              <a:path w="120650" h="364489">
                <a:moveTo>
                  <a:pt x="120396" y="0"/>
                </a:moveTo>
                <a:lnTo>
                  <a:pt x="0" y="0"/>
                </a:lnTo>
                <a:lnTo>
                  <a:pt x="0" y="364236"/>
                </a:lnTo>
                <a:lnTo>
                  <a:pt x="120396" y="364236"/>
                </a:lnTo>
                <a:lnTo>
                  <a:pt x="120396" y="0"/>
                </a:lnTo>
                <a:close/>
              </a:path>
            </a:pathLst>
          </a:custGeom>
          <a:solidFill>
            <a:srgbClr val="4F81BC"/>
          </a:solidFill>
        </p:spPr>
        <p:txBody>
          <a:bodyPr wrap="square" lIns="0" tIns="0" rIns="0" bIns="0" rtlCol="0"/>
          <a:lstStyle/>
          <a:p>
            <a:endParaRPr/>
          </a:p>
        </p:txBody>
      </p:sp>
      <p:sp>
        <p:nvSpPr>
          <p:cNvPr id="10" name="object 10"/>
          <p:cNvSpPr/>
          <p:nvPr/>
        </p:nvSpPr>
        <p:spPr>
          <a:xfrm>
            <a:off x="3921252" y="3752851"/>
            <a:ext cx="120650" cy="132715"/>
          </a:xfrm>
          <a:custGeom>
            <a:avLst/>
            <a:gdLst/>
            <a:ahLst/>
            <a:cxnLst/>
            <a:rect l="l" t="t" r="r" b="b"/>
            <a:pathLst>
              <a:path w="120650" h="132714">
                <a:moveTo>
                  <a:pt x="120396" y="0"/>
                </a:moveTo>
                <a:lnTo>
                  <a:pt x="0" y="0"/>
                </a:lnTo>
                <a:lnTo>
                  <a:pt x="0" y="132587"/>
                </a:lnTo>
                <a:lnTo>
                  <a:pt x="120396" y="132587"/>
                </a:lnTo>
                <a:lnTo>
                  <a:pt x="120396" y="0"/>
                </a:lnTo>
                <a:close/>
              </a:path>
            </a:pathLst>
          </a:custGeom>
          <a:solidFill>
            <a:srgbClr val="4F81BC"/>
          </a:solidFill>
        </p:spPr>
        <p:txBody>
          <a:bodyPr wrap="square" lIns="0" tIns="0" rIns="0" bIns="0" rtlCol="0"/>
          <a:lstStyle/>
          <a:p>
            <a:endParaRPr/>
          </a:p>
        </p:txBody>
      </p:sp>
      <p:sp>
        <p:nvSpPr>
          <p:cNvPr id="11" name="object 11"/>
          <p:cNvSpPr/>
          <p:nvPr/>
        </p:nvSpPr>
        <p:spPr>
          <a:xfrm>
            <a:off x="4261103" y="3714751"/>
            <a:ext cx="120650" cy="170815"/>
          </a:xfrm>
          <a:custGeom>
            <a:avLst/>
            <a:gdLst/>
            <a:ahLst/>
            <a:cxnLst/>
            <a:rect l="l" t="t" r="r" b="b"/>
            <a:pathLst>
              <a:path w="120650" h="170814">
                <a:moveTo>
                  <a:pt x="120396" y="0"/>
                </a:moveTo>
                <a:lnTo>
                  <a:pt x="0" y="0"/>
                </a:lnTo>
                <a:lnTo>
                  <a:pt x="0" y="170687"/>
                </a:lnTo>
                <a:lnTo>
                  <a:pt x="120396" y="170687"/>
                </a:lnTo>
                <a:lnTo>
                  <a:pt x="120396" y="0"/>
                </a:lnTo>
                <a:close/>
              </a:path>
            </a:pathLst>
          </a:custGeom>
          <a:solidFill>
            <a:srgbClr val="4F81BC"/>
          </a:solidFill>
        </p:spPr>
        <p:txBody>
          <a:bodyPr wrap="square" lIns="0" tIns="0" rIns="0" bIns="0" rtlCol="0"/>
          <a:lstStyle/>
          <a:p>
            <a:endParaRPr/>
          </a:p>
        </p:txBody>
      </p:sp>
      <p:sp>
        <p:nvSpPr>
          <p:cNvPr id="12" name="object 12"/>
          <p:cNvSpPr/>
          <p:nvPr/>
        </p:nvSpPr>
        <p:spPr>
          <a:xfrm>
            <a:off x="4600955" y="3603498"/>
            <a:ext cx="120650" cy="281940"/>
          </a:xfrm>
          <a:custGeom>
            <a:avLst/>
            <a:gdLst/>
            <a:ahLst/>
            <a:cxnLst/>
            <a:rect l="l" t="t" r="r" b="b"/>
            <a:pathLst>
              <a:path w="120650" h="281939">
                <a:moveTo>
                  <a:pt x="120396" y="0"/>
                </a:moveTo>
                <a:lnTo>
                  <a:pt x="0" y="0"/>
                </a:lnTo>
                <a:lnTo>
                  <a:pt x="0" y="281939"/>
                </a:lnTo>
                <a:lnTo>
                  <a:pt x="120396" y="281939"/>
                </a:lnTo>
                <a:lnTo>
                  <a:pt x="120396" y="0"/>
                </a:lnTo>
                <a:close/>
              </a:path>
            </a:pathLst>
          </a:custGeom>
          <a:solidFill>
            <a:srgbClr val="4F81BC"/>
          </a:solidFill>
        </p:spPr>
        <p:txBody>
          <a:bodyPr wrap="square" lIns="0" tIns="0" rIns="0" bIns="0" rtlCol="0"/>
          <a:lstStyle/>
          <a:p>
            <a:endParaRPr/>
          </a:p>
        </p:txBody>
      </p:sp>
      <p:sp>
        <p:nvSpPr>
          <p:cNvPr id="13" name="object 13"/>
          <p:cNvSpPr/>
          <p:nvPr/>
        </p:nvSpPr>
        <p:spPr>
          <a:xfrm>
            <a:off x="4940808" y="3612642"/>
            <a:ext cx="120650" cy="273050"/>
          </a:xfrm>
          <a:custGeom>
            <a:avLst/>
            <a:gdLst/>
            <a:ahLst/>
            <a:cxnLst/>
            <a:rect l="l" t="t" r="r" b="b"/>
            <a:pathLst>
              <a:path w="120650" h="273050">
                <a:moveTo>
                  <a:pt x="120395" y="0"/>
                </a:moveTo>
                <a:lnTo>
                  <a:pt x="0" y="0"/>
                </a:lnTo>
                <a:lnTo>
                  <a:pt x="0" y="272795"/>
                </a:lnTo>
                <a:lnTo>
                  <a:pt x="120395" y="272795"/>
                </a:lnTo>
                <a:lnTo>
                  <a:pt x="120395" y="0"/>
                </a:lnTo>
                <a:close/>
              </a:path>
            </a:pathLst>
          </a:custGeom>
          <a:solidFill>
            <a:srgbClr val="4F81BC"/>
          </a:solidFill>
        </p:spPr>
        <p:txBody>
          <a:bodyPr wrap="square" lIns="0" tIns="0" rIns="0" bIns="0" rtlCol="0"/>
          <a:lstStyle/>
          <a:p>
            <a:endParaRPr/>
          </a:p>
        </p:txBody>
      </p:sp>
      <p:sp>
        <p:nvSpPr>
          <p:cNvPr id="14" name="object 14"/>
          <p:cNvSpPr/>
          <p:nvPr/>
        </p:nvSpPr>
        <p:spPr>
          <a:xfrm>
            <a:off x="5280659" y="3676651"/>
            <a:ext cx="120650" cy="208915"/>
          </a:xfrm>
          <a:custGeom>
            <a:avLst/>
            <a:gdLst/>
            <a:ahLst/>
            <a:cxnLst/>
            <a:rect l="l" t="t" r="r" b="b"/>
            <a:pathLst>
              <a:path w="120650" h="208914">
                <a:moveTo>
                  <a:pt x="120395" y="0"/>
                </a:moveTo>
                <a:lnTo>
                  <a:pt x="0" y="0"/>
                </a:lnTo>
                <a:lnTo>
                  <a:pt x="0" y="208787"/>
                </a:lnTo>
                <a:lnTo>
                  <a:pt x="120395" y="208787"/>
                </a:lnTo>
                <a:lnTo>
                  <a:pt x="120395" y="0"/>
                </a:lnTo>
                <a:close/>
              </a:path>
            </a:pathLst>
          </a:custGeom>
          <a:solidFill>
            <a:srgbClr val="4F81BC"/>
          </a:solidFill>
        </p:spPr>
        <p:txBody>
          <a:bodyPr wrap="square" lIns="0" tIns="0" rIns="0" bIns="0" rtlCol="0"/>
          <a:lstStyle/>
          <a:p>
            <a:endParaRPr/>
          </a:p>
        </p:txBody>
      </p:sp>
      <p:sp>
        <p:nvSpPr>
          <p:cNvPr id="15" name="object 15"/>
          <p:cNvSpPr/>
          <p:nvPr/>
        </p:nvSpPr>
        <p:spPr>
          <a:xfrm>
            <a:off x="5620511" y="3758945"/>
            <a:ext cx="120650" cy="127000"/>
          </a:xfrm>
          <a:custGeom>
            <a:avLst/>
            <a:gdLst/>
            <a:ahLst/>
            <a:cxnLst/>
            <a:rect l="l" t="t" r="r" b="b"/>
            <a:pathLst>
              <a:path w="120650" h="127000">
                <a:moveTo>
                  <a:pt x="120396" y="0"/>
                </a:moveTo>
                <a:lnTo>
                  <a:pt x="0" y="0"/>
                </a:lnTo>
                <a:lnTo>
                  <a:pt x="0" y="126492"/>
                </a:lnTo>
                <a:lnTo>
                  <a:pt x="120396" y="126492"/>
                </a:lnTo>
                <a:lnTo>
                  <a:pt x="120396" y="0"/>
                </a:lnTo>
                <a:close/>
              </a:path>
            </a:pathLst>
          </a:custGeom>
          <a:solidFill>
            <a:srgbClr val="4F81BC"/>
          </a:solidFill>
        </p:spPr>
        <p:txBody>
          <a:bodyPr wrap="square" lIns="0" tIns="0" rIns="0" bIns="0" rtlCol="0"/>
          <a:lstStyle/>
          <a:p>
            <a:endParaRPr/>
          </a:p>
        </p:txBody>
      </p:sp>
      <p:sp>
        <p:nvSpPr>
          <p:cNvPr id="16" name="object 16"/>
          <p:cNvSpPr/>
          <p:nvPr/>
        </p:nvSpPr>
        <p:spPr>
          <a:xfrm>
            <a:off x="5960364" y="3781806"/>
            <a:ext cx="120650" cy="104139"/>
          </a:xfrm>
          <a:custGeom>
            <a:avLst/>
            <a:gdLst/>
            <a:ahLst/>
            <a:cxnLst/>
            <a:rect l="l" t="t" r="r" b="b"/>
            <a:pathLst>
              <a:path w="120650" h="104139">
                <a:moveTo>
                  <a:pt x="120396" y="0"/>
                </a:moveTo>
                <a:lnTo>
                  <a:pt x="0" y="0"/>
                </a:lnTo>
                <a:lnTo>
                  <a:pt x="0" y="103631"/>
                </a:lnTo>
                <a:lnTo>
                  <a:pt x="120396" y="103631"/>
                </a:lnTo>
                <a:lnTo>
                  <a:pt x="120396" y="0"/>
                </a:lnTo>
                <a:close/>
              </a:path>
            </a:pathLst>
          </a:custGeom>
          <a:solidFill>
            <a:srgbClr val="4F81BC"/>
          </a:solidFill>
        </p:spPr>
        <p:txBody>
          <a:bodyPr wrap="square" lIns="0" tIns="0" rIns="0" bIns="0" rtlCol="0"/>
          <a:lstStyle/>
          <a:p>
            <a:endParaRPr/>
          </a:p>
        </p:txBody>
      </p:sp>
      <p:sp>
        <p:nvSpPr>
          <p:cNvPr id="17" name="object 17"/>
          <p:cNvSpPr/>
          <p:nvPr/>
        </p:nvSpPr>
        <p:spPr>
          <a:xfrm>
            <a:off x="6300215" y="3541015"/>
            <a:ext cx="120650" cy="344805"/>
          </a:xfrm>
          <a:custGeom>
            <a:avLst/>
            <a:gdLst/>
            <a:ahLst/>
            <a:cxnLst/>
            <a:rect l="l" t="t" r="r" b="b"/>
            <a:pathLst>
              <a:path w="120650" h="344805">
                <a:moveTo>
                  <a:pt x="120396" y="0"/>
                </a:moveTo>
                <a:lnTo>
                  <a:pt x="0" y="0"/>
                </a:lnTo>
                <a:lnTo>
                  <a:pt x="0" y="344424"/>
                </a:lnTo>
                <a:lnTo>
                  <a:pt x="120396" y="344424"/>
                </a:lnTo>
                <a:lnTo>
                  <a:pt x="120396" y="0"/>
                </a:lnTo>
                <a:close/>
              </a:path>
            </a:pathLst>
          </a:custGeom>
          <a:solidFill>
            <a:srgbClr val="4F81BC"/>
          </a:solidFill>
        </p:spPr>
        <p:txBody>
          <a:bodyPr wrap="square" lIns="0" tIns="0" rIns="0" bIns="0" rtlCol="0"/>
          <a:lstStyle/>
          <a:p>
            <a:endParaRPr/>
          </a:p>
        </p:txBody>
      </p:sp>
      <p:sp>
        <p:nvSpPr>
          <p:cNvPr id="18" name="object 18"/>
          <p:cNvSpPr/>
          <p:nvPr/>
        </p:nvSpPr>
        <p:spPr>
          <a:xfrm>
            <a:off x="6979919" y="3752851"/>
            <a:ext cx="120650" cy="132715"/>
          </a:xfrm>
          <a:custGeom>
            <a:avLst/>
            <a:gdLst/>
            <a:ahLst/>
            <a:cxnLst/>
            <a:rect l="l" t="t" r="r" b="b"/>
            <a:pathLst>
              <a:path w="120650" h="132714">
                <a:moveTo>
                  <a:pt x="120396" y="0"/>
                </a:moveTo>
                <a:lnTo>
                  <a:pt x="0" y="0"/>
                </a:lnTo>
                <a:lnTo>
                  <a:pt x="0" y="132587"/>
                </a:lnTo>
                <a:lnTo>
                  <a:pt x="120396" y="132587"/>
                </a:lnTo>
                <a:lnTo>
                  <a:pt x="120396" y="0"/>
                </a:lnTo>
                <a:close/>
              </a:path>
            </a:pathLst>
          </a:custGeom>
          <a:solidFill>
            <a:srgbClr val="4F81BC"/>
          </a:solidFill>
        </p:spPr>
        <p:txBody>
          <a:bodyPr wrap="square" lIns="0" tIns="0" rIns="0" bIns="0" rtlCol="0"/>
          <a:lstStyle/>
          <a:p>
            <a:endParaRPr/>
          </a:p>
        </p:txBody>
      </p:sp>
      <p:sp>
        <p:nvSpPr>
          <p:cNvPr id="19" name="object 19"/>
          <p:cNvSpPr/>
          <p:nvPr/>
        </p:nvSpPr>
        <p:spPr>
          <a:xfrm>
            <a:off x="7659623" y="3697985"/>
            <a:ext cx="120650" cy="187960"/>
          </a:xfrm>
          <a:custGeom>
            <a:avLst/>
            <a:gdLst/>
            <a:ahLst/>
            <a:cxnLst/>
            <a:rect l="l" t="t" r="r" b="b"/>
            <a:pathLst>
              <a:path w="120650" h="187960">
                <a:moveTo>
                  <a:pt x="120396" y="0"/>
                </a:moveTo>
                <a:lnTo>
                  <a:pt x="0" y="0"/>
                </a:lnTo>
                <a:lnTo>
                  <a:pt x="0" y="187451"/>
                </a:lnTo>
                <a:lnTo>
                  <a:pt x="120396" y="187451"/>
                </a:lnTo>
                <a:lnTo>
                  <a:pt x="120396" y="0"/>
                </a:lnTo>
                <a:close/>
              </a:path>
            </a:pathLst>
          </a:custGeom>
          <a:solidFill>
            <a:srgbClr val="4F81BC"/>
          </a:solidFill>
        </p:spPr>
        <p:txBody>
          <a:bodyPr wrap="square" lIns="0" tIns="0" rIns="0" bIns="0" rtlCol="0"/>
          <a:lstStyle/>
          <a:p>
            <a:endParaRPr/>
          </a:p>
        </p:txBody>
      </p:sp>
      <p:sp>
        <p:nvSpPr>
          <p:cNvPr id="20" name="object 20"/>
          <p:cNvSpPr/>
          <p:nvPr/>
        </p:nvSpPr>
        <p:spPr>
          <a:xfrm>
            <a:off x="7999476" y="3781806"/>
            <a:ext cx="120650" cy="104139"/>
          </a:xfrm>
          <a:custGeom>
            <a:avLst/>
            <a:gdLst/>
            <a:ahLst/>
            <a:cxnLst/>
            <a:rect l="l" t="t" r="r" b="b"/>
            <a:pathLst>
              <a:path w="120650" h="104139">
                <a:moveTo>
                  <a:pt x="120396" y="0"/>
                </a:moveTo>
                <a:lnTo>
                  <a:pt x="0" y="0"/>
                </a:lnTo>
                <a:lnTo>
                  <a:pt x="0" y="103631"/>
                </a:lnTo>
                <a:lnTo>
                  <a:pt x="120396" y="103631"/>
                </a:lnTo>
                <a:lnTo>
                  <a:pt x="120396" y="0"/>
                </a:lnTo>
                <a:close/>
              </a:path>
            </a:pathLst>
          </a:custGeom>
          <a:solidFill>
            <a:srgbClr val="4F81BC"/>
          </a:solidFill>
        </p:spPr>
        <p:txBody>
          <a:bodyPr wrap="square" lIns="0" tIns="0" rIns="0" bIns="0" rtlCol="0"/>
          <a:lstStyle/>
          <a:p>
            <a:endParaRPr/>
          </a:p>
        </p:txBody>
      </p:sp>
      <p:sp>
        <p:nvSpPr>
          <p:cNvPr id="21" name="object 21"/>
          <p:cNvSpPr/>
          <p:nvPr/>
        </p:nvSpPr>
        <p:spPr>
          <a:xfrm>
            <a:off x="8339328" y="3870960"/>
            <a:ext cx="120650" cy="0"/>
          </a:xfrm>
          <a:custGeom>
            <a:avLst/>
            <a:gdLst/>
            <a:ahLst/>
            <a:cxnLst/>
            <a:rect l="l" t="t" r="r" b="b"/>
            <a:pathLst>
              <a:path w="120650">
                <a:moveTo>
                  <a:pt x="0" y="0"/>
                </a:moveTo>
                <a:lnTo>
                  <a:pt x="120396" y="0"/>
                </a:lnTo>
              </a:path>
            </a:pathLst>
          </a:custGeom>
          <a:ln w="28956">
            <a:solidFill>
              <a:srgbClr val="4F81BC"/>
            </a:solidFill>
          </a:ln>
        </p:spPr>
        <p:txBody>
          <a:bodyPr wrap="square" lIns="0" tIns="0" rIns="0" bIns="0" rtlCol="0"/>
          <a:lstStyle/>
          <a:p>
            <a:endParaRPr/>
          </a:p>
        </p:txBody>
      </p:sp>
      <p:sp>
        <p:nvSpPr>
          <p:cNvPr id="22" name="object 22"/>
          <p:cNvSpPr/>
          <p:nvPr/>
        </p:nvSpPr>
        <p:spPr>
          <a:xfrm>
            <a:off x="8679180" y="3870198"/>
            <a:ext cx="120650" cy="0"/>
          </a:xfrm>
          <a:custGeom>
            <a:avLst/>
            <a:gdLst/>
            <a:ahLst/>
            <a:cxnLst/>
            <a:rect l="l" t="t" r="r" b="b"/>
            <a:pathLst>
              <a:path w="120650">
                <a:moveTo>
                  <a:pt x="0" y="0"/>
                </a:moveTo>
                <a:lnTo>
                  <a:pt x="120396" y="0"/>
                </a:lnTo>
              </a:path>
            </a:pathLst>
          </a:custGeom>
          <a:ln w="30480">
            <a:solidFill>
              <a:srgbClr val="4F81BC"/>
            </a:solidFill>
          </a:ln>
        </p:spPr>
        <p:txBody>
          <a:bodyPr wrap="square" lIns="0" tIns="0" rIns="0" bIns="0" rtlCol="0"/>
          <a:lstStyle/>
          <a:p>
            <a:endParaRPr/>
          </a:p>
        </p:txBody>
      </p:sp>
      <p:sp>
        <p:nvSpPr>
          <p:cNvPr id="23" name="object 23"/>
          <p:cNvSpPr/>
          <p:nvPr/>
        </p:nvSpPr>
        <p:spPr>
          <a:xfrm>
            <a:off x="1002791" y="2084070"/>
            <a:ext cx="120650" cy="1801495"/>
          </a:xfrm>
          <a:custGeom>
            <a:avLst/>
            <a:gdLst/>
            <a:ahLst/>
            <a:cxnLst/>
            <a:rect l="l" t="t" r="r" b="b"/>
            <a:pathLst>
              <a:path w="120650" h="1801495">
                <a:moveTo>
                  <a:pt x="120396" y="0"/>
                </a:moveTo>
                <a:lnTo>
                  <a:pt x="0" y="0"/>
                </a:lnTo>
                <a:lnTo>
                  <a:pt x="0" y="1801367"/>
                </a:lnTo>
                <a:lnTo>
                  <a:pt x="120396" y="1801367"/>
                </a:lnTo>
                <a:lnTo>
                  <a:pt x="120396" y="0"/>
                </a:lnTo>
                <a:close/>
              </a:path>
            </a:pathLst>
          </a:custGeom>
          <a:solidFill>
            <a:srgbClr val="C0504D"/>
          </a:solidFill>
        </p:spPr>
        <p:txBody>
          <a:bodyPr wrap="square" lIns="0" tIns="0" rIns="0" bIns="0" rtlCol="0"/>
          <a:lstStyle/>
          <a:p>
            <a:endParaRPr/>
          </a:p>
        </p:txBody>
      </p:sp>
      <p:sp>
        <p:nvSpPr>
          <p:cNvPr id="24" name="object 24"/>
          <p:cNvSpPr/>
          <p:nvPr/>
        </p:nvSpPr>
        <p:spPr>
          <a:xfrm>
            <a:off x="1342644" y="2326386"/>
            <a:ext cx="120650" cy="1559560"/>
          </a:xfrm>
          <a:custGeom>
            <a:avLst/>
            <a:gdLst/>
            <a:ahLst/>
            <a:cxnLst/>
            <a:rect l="l" t="t" r="r" b="b"/>
            <a:pathLst>
              <a:path w="120650" h="1559560">
                <a:moveTo>
                  <a:pt x="120396" y="0"/>
                </a:moveTo>
                <a:lnTo>
                  <a:pt x="0" y="0"/>
                </a:lnTo>
                <a:lnTo>
                  <a:pt x="0" y="1559052"/>
                </a:lnTo>
                <a:lnTo>
                  <a:pt x="120396" y="1559052"/>
                </a:lnTo>
                <a:lnTo>
                  <a:pt x="120396" y="0"/>
                </a:lnTo>
                <a:close/>
              </a:path>
            </a:pathLst>
          </a:custGeom>
          <a:solidFill>
            <a:srgbClr val="C0504D"/>
          </a:solidFill>
        </p:spPr>
        <p:txBody>
          <a:bodyPr wrap="square" lIns="0" tIns="0" rIns="0" bIns="0" rtlCol="0"/>
          <a:lstStyle/>
          <a:p>
            <a:endParaRPr/>
          </a:p>
        </p:txBody>
      </p:sp>
      <p:sp>
        <p:nvSpPr>
          <p:cNvPr id="25" name="object 25"/>
          <p:cNvSpPr/>
          <p:nvPr/>
        </p:nvSpPr>
        <p:spPr>
          <a:xfrm>
            <a:off x="1682495" y="2777490"/>
            <a:ext cx="120650" cy="1108075"/>
          </a:xfrm>
          <a:custGeom>
            <a:avLst/>
            <a:gdLst/>
            <a:ahLst/>
            <a:cxnLst/>
            <a:rect l="l" t="t" r="r" b="b"/>
            <a:pathLst>
              <a:path w="120650" h="1108075">
                <a:moveTo>
                  <a:pt x="120396" y="0"/>
                </a:moveTo>
                <a:lnTo>
                  <a:pt x="0" y="0"/>
                </a:lnTo>
                <a:lnTo>
                  <a:pt x="0" y="1107948"/>
                </a:lnTo>
                <a:lnTo>
                  <a:pt x="120396" y="1107948"/>
                </a:lnTo>
                <a:lnTo>
                  <a:pt x="120396" y="0"/>
                </a:lnTo>
                <a:close/>
              </a:path>
            </a:pathLst>
          </a:custGeom>
          <a:solidFill>
            <a:srgbClr val="C0504D"/>
          </a:solidFill>
        </p:spPr>
        <p:txBody>
          <a:bodyPr wrap="square" lIns="0" tIns="0" rIns="0" bIns="0" rtlCol="0"/>
          <a:lstStyle/>
          <a:p>
            <a:endParaRPr/>
          </a:p>
        </p:txBody>
      </p:sp>
      <p:sp>
        <p:nvSpPr>
          <p:cNvPr id="26" name="object 26"/>
          <p:cNvSpPr/>
          <p:nvPr/>
        </p:nvSpPr>
        <p:spPr>
          <a:xfrm>
            <a:off x="2020823" y="2853690"/>
            <a:ext cx="121920" cy="1031875"/>
          </a:xfrm>
          <a:custGeom>
            <a:avLst/>
            <a:gdLst/>
            <a:ahLst/>
            <a:cxnLst/>
            <a:rect l="l" t="t" r="r" b="b"/>
            <a:pathLst>
              <a:path w="121919" h="1031875">
                <a:moveTo>
                  <a:pt x="121919" y="0"/>
                </a:moveTo>
                <a:lnTo>
                  <a:pt x="0" y="0"/>
                </a:lnTo>
                <a:lnTo>
                  <a:pt x="0" y="1031748"/>
                </a:lnTo>
                <a:lnTo>
                  <a:pt x="121919" y="1031748"/>
                </a:lnTo>
                <a:lnTo>
                  <a:pt x="121919" y="0"/>
                </a:lnTo>
                <a:close/>
              </a:path>
            </a:pathLst>
          </a:custGeom>
          <a:solidFill>
            <a:srgbClr val="C0504D"/>
          </a:solidFill>
        </p:spPr>
        <p:txBody>
          <a:bodyPr wrap="square" lIns="0" tIns="0" rIns="0" bIns="0" rtlCol="0"/>
          <a:lstStyle/>
          <a:p>
            <a:endParaRPr/>
          </a:p>
        </p:txBody>
      </p:sp>
      <p:sp>
        <p:nvSpPr>
          <p:cNvPr id="27" name="object 27"/>
          <p:cNvSpPr/>
          <p:nvPr/>
        </p:nvSpPr>
        <p:spPr>
          <a:xfrm>
            <a:off x="2360676" y="3339845"/>
            <a:ext cx="121920" cy="546100"/>
          </a:xfrm>
          <a:custGeom>
            <a:avLst/>
            <a:gdLst/>
            <a:ahLst/>
            <a:cxnLst/>
            <a:rect l="l" t="t" r="r" b="b"/>
            <a:pathLst>
              <a:path w="121919" h="546100">
                <a:moveTo>
                  <a:pt x="121919" y="0"/>
                </a:moveTo>
                <a:lnTo>
                  <a:pt x="0" y="0"/>
                </a:lnTo>
                <a:lnTo>
                  <a:pt x="0" y="545592"/>
                </a:lnTo>
                <a:lnTo>
                  <a:pt x="121919" y="545592"/>
                </a:lnTo>
                <a:lnTo>
                  <a:pt x="121919" y="0"/>
                </a:lnTo>
                <a:close/>
              </a:path>
            </a:pathLst>
          </a:custGeom>
          <a:solidFill>
            <a:srgbClr val="C0504D"/>
          </a:solidFill>
        </p:spPr>
        <p:txBody>
          <a:bodyPr wrap="square" lIns="0" tIns="0" rIns="0" bIns="0" rtlCol="0"/>
          <a:lstStyle/>
          <a:p>
            <a:endParaRPr/>
          </a:p>
        </p:txBody>
      </p:sp>
      <p:sp>
        <p:nvSpPr>
          <p:cNvPr id="28" name="object 28"/>
          <p:cNvSpPr/>
          <p:nvPr/>
        </p:nvSpPr>
        <p:spPr>
          <a:xfrm>
            <a:off x="2700527" y="3344417"/>
            <a:ext cx="121920" cy="541020"/>
          </a:xfrm>
          <a:custGeom>
            <a:avLst/>
            <a:gdLst/>
            <a:ahLst/>
            <a:cxnLst/>
            <a:rect l="l" t="t" r="r" b="b"/>
            <a:pathLst>
              <a:path w="121919" h="541019">
                <a:moveTo>
                  <a:pt x="121920" y="0"/>
                </a:moveTo>
                <a:lnTo>
                  <a:pt x="0" y="0"/>
                </a:lnTo>
                <a:lnTo>
                  <a:pt x="0" y="541019"/>
                </a:lnTo>
                <a:lnTo>
                  <a:pt x="121920" y="541019"/>
                </a:lnTo>
                <a:lnTo>
                  <a:pt x="121920" y="0"/>
                </a:lnTo>
                <a:close/>
              </a:path>
            </a:pathLst>
          </a:custGeom>
          <a:solidFill>
            <a:srgbClr val="C0504D"/>
          </a:solidFill>
        </p:spPr>
        <p:txBody>
          <a:bodyPr wrap="square" lIns="0" tIns="0" rIns="0" bIns="0" rtlCol="0"/>
          <a:lstStyle/>
          <a:p>
            <a:endParaRPr/>
          </a:p>
        </p:txBody>
      </p:sp>
      <p:sp>
        <p:nvSpPr>
          <p:cNvPr id="29" name="object 29"/>
          <p:cNvSpPr/>
          <p:nvPr/>
        </p:nvSpPr>
        <p:spPr>
          <a:xfrm>
            <a:off x="3040379" y="3400805"/>
            <a:ext cx="121920" cy="485140"/>
          </a:xfrm>
          <a:custGeom>
            <a:avLst/>
            <a:gdLst/>
            <a:ahLst/>
            <a:cxnLst/>
            <a:rect l="l" t="t" r="r" b="b"/>
            <a:pathLst>
              <a:path w="121919" h="485139">
                <a:moveTo>
                  <a:pt x="121919" y="0"/>
                </a:moveTo>
                <a:lnTo>
                  <a:pt x="0" y="0"/>
                </a:lnTo>
                <a:lnTo>
                  <a:pt x="0" y="484631"/>
                </a:lnTo>
                <a:lnTo>
                  <a:pt x="121919" y="484631"/>
                </a:lnTo>
                <a:lnTo>
                  <a:pt x="121919" y="0"/>
                </a:lnTo>
                <a:close/>
              </a:path>
            </a:pathLst>
          </a:custGeom>
          <a:solidFill>
            <a:srgbClr val="C0504D"/>
          </a:solidFill>
        </p:spPr>
        <p:txBody>
          <a:bodyPr wrap="square" lIns="0" tIns="0" rIns="0" bIns="0" rtlCol="0"/>
          <a:lstStyle/>
          <a:p>
            <a:endParaRPr/>
          </a:p>
        </p:txBody>
      </p:sp>
      <p:sp>
        <p:nvSpPr>
          <p:cNvPr id="30" name="object 30"/>
          <p:cNvSpPr/>
          <p:nvPr/>
        </p:nvSpPr>
        <p:spPr>
          <a:xfrm>
            <a:off x="3380232" y="3409951"/>
            <a:ext cx="121920" cy="475615"/>
          </a:xfrm>
          <a:custGeom>
            <a:avLst/>
            <a:gdLst/>
            <a:ahLst/>
            <a:cxnLst/>
            <a:rect l="l" t="t" r="r" b="b"/>
            <a:pathLst>
              <a:path w="121920" h="475614">
                <a:moveTo>
                  <a:pt x="121919" y="0"/>
                </a:moveTo>
                <a:lnTo>
                  <a:pt x="0" y="0"/>
                </a:lnTo>
                <a:lnTo>
                  <a:pt x="0" y="475488"/>
                </a:lnTo>
                <a:lnTo>
                  <a:pt x="121919" y="475488"/>
                </a:lnTo>
                <a:lnTo>
                  <a:pt x="121919" y="0"/>
                </a:lnTo>
                <a:close/>
              </a:path>
            </a:pathLst>
          </a:custGeom>
          <a:solidFill>
            <a:srgbClr val="C0504D"/>
          </a:solidFill>
        </p:spPr>
        <p:txBody>
          <a:bodyPr wrap="square" lIns="0" tIns="0" rIns="0" bIns="0" rtlCol="0"/>
          <a:lstStyle/>
          <a:p>
            <a:endParaRPr/>
          </a:p>
        </p:txBody>
      </p:sp>
      <p:sp>
        <p:nvSpPr>
          <p:cNvPr id="31" name="object 31"/>
          <p:cNvSpPr/>
          <p:nvPr/>
        </p:nvSpPr>
        <p:spPr>
          <a:xfrm>
            <a:off x="3720084" y="3411474"/>
            <a:ext cx="121920" cy="474345"/>
          </a:xfrm>
          <a:custGeom>
            <a:avLst/>
            <a:gdLst/>
            <a:ahLst/>
            <a:cxnLst/>
            <a:rect l="l" t="t" r="r" b="b"/>
            <a:pathLst>
              <a:path w="121920" h="474344">
                <a:moveTo>
                  <a:pt x="121919" y="0"/>
                </a:moveTo>
                <a:lnTo>
                  <a:pt x="0" y="0"/>
                </a:lnTo>
                <a:lnTo>
                  <a:pt x="0" y="473963"/>
                </a:lnTo>
                <a:lnTo>
                  <a:pt x="121919" y="473963"/>
                </a:lnTo>
                <a:lnTo>
                  <a:pt x="121919" y="0"/>
                </a:lnTo>
                <a:close/>
              </a:path>
            </a:pathLst>
          </a:custGeom>
          <a:solidFill>
            <a:srgbClr val="C0504D"/>
          </a:solidFill>
        </p:spPr>
        <p:txBody>
          <a:bodyPr wrap="square" lIns="0" tIns="0" rIns="0" bIns="0" rtlCol="0"/>
          <a:lstStyle/>
          <a:p>
            <a:endParaRPr/>
          </a:p>
        </p:txBody>
      </p:sp>
      <p:sp>
        <p:nvSpPr>
          <p:cNvPr id="32" name="object 32"/>
          <p:cNvSpPr/>
          <p:nvPr/>
        </p:nvSpPr>
        <p:spPr>
          <a:xfrm>
            <a:off x="4059935" y="3417571"/>
            <a:ext cx="121920" cy="467995"/>
          </a:xfrm>
          <a:custGeom>
            <a:avLst/>
            <a:gdLst/>
            <a:ahLst/>
            <a:cxnLst/>
            <a:rect l="l" t="t" r="r" b="b"/>
            <a:pathLst>
              <a:path w="121920" h="467994">
                <a:moveTo>
                  <a:pt x="121919" y="0"/>
                </a:moveTo>
                <a:lnTo>
                  <a:pt x="0" y="0"/>
                </a:lnTo>
                <a:lnTo>
                  <a:pt x="0" y="467868"/>
                </a:lnTo>
                <a:lnTo>
                  <a:pt x="121919" y="467868"/>
                </a:lnTo>
                <a:lnTo>
                  <a:pt x="121919" y="0"/>
                </a:lnTo>
                <a:close/>
              </a:path>
            </a:pathLst>
          </a:custGeom>
          <a:solidFill>
            <a:srgbClr val="C0504D"/>
          </a:solidFill>
        </p:spPr>
        <p:txBody>
          <a:bodyPr wrap="square" lIns="0" tIns="0" rIns="0" bIns="0" rtlCol="0"/>
          <a:lstStyle/>
          <a:p>
            <a:endParaRPr/>
          </a:p>
        </p:txBody>
      </p:sp>
      <p:sp>
        <p:nvSpPr>
          <p:cNvPr id="33" name="object 33"/>
          <p:cNvSpPr/>
          <p:nvPr/>
        </p:nvSpPr>
        <p:spPr>
          <a:xfrm>
            <a:off x="4399788" y="3429761"/>
            <a:ext cx="121920" cy="455930"/>
          </a:xfrm>
          <a:custGeom>
            <a:avLst/>
            <a:gdLst/>
            <a:ahLst/>
            <a:cxnLst/>
            <a:rect l="l" t="t" r="r" b="b"/>
            <a:pathLst>
              <a:path w="121920" h="455930">
                <a:moveTo>
                  <a:pt x="121920" y="0"/>
                </a:moveTo>
                <a:lnTo>
                  <a:pt x="0" y="0"/>
                </a:lnTo>
                <a:lnTo>
                  <a:pt x="0" y="455675"/>
                </a:lnTo>
                <a:lnTo>
                  <a:pt x="121920" y="455675"/>
                </a:lnTo>
                <a:lnTo>
                  <a:pt x="121920" y="0"/>
                </a:lnTo>
                <a:close/>
              </a:path>
            </a:pathLst>
          </a:custGeom>
          <a:solidFill>
            <a:srgbClr val="C0504D"/>
          </a:solidFill>
        </p:spPr>
        <p:txBody>
          <a:bodyPr wrap="square" lIns="0" tIns="0" rIns="0" bIns="0" rtlCol="0"/>
          <a:lstStyle/>
          <a:p>
            <a:endParaRPr/>
          </a:p>
        </p:txBody>
      </p:sp>
      <p:sp>
        <p:nvSpPr>
          <p:cNvPr id="34" name="object 34"/>
          <p:cNvSpPr/>
          <p:nvPr/>
        </p:nvSpPr>
        <p:spPr>
          <a:xfrm>
            <a:off x="4739640" y="3432811"/>
            <a:ext cx="121920" cy="452755"/>
          </a:xfrm>
          <a:custGeom>
            <a:avLst/>
            <a:gdLst/>
            <a:ahLst/>
            <a:cxnLst/>
            <a:rect l="l" t="t" r="r" b="b"/>
            <a:pathLst>
              <a:path w="121920" h="452755">
                <a:moveTo>
                  <a:pt x="121920" y="0"/>
                </a:moveTo>
                <a:lnTo>
                  <a:pt x="0" y="0"/>
                </a:lnTo>
                <a:lnTo>
                  <a:pt x="0" y="452627"/>
                </a:lnTo>
                <a:lnTo>
                  <a:pt x="121920" y="452627"/>
                </a:lnTo>
                <a:lnTo>
                  <a:pt x="121920" y="0"/>
                </a:lnTo>
                <a:close/>
              </a:path>
            </a:pathLst>
          </a:custGeom>
          <a:solidFill>
            <a:srgbClr val="C0504D"/>
          </a:solidFill>
        </p:spPr>
        <p:txBody>
          <a:bodyPr wrap="square" lIns="0" tIns="0" rIns="0" bIns="0" rtlCol="0"/>
          <a:lstStyle/>
          <a:p>
            <a:endParaRPr/>
          </a:p>
        </p:txBody>
      </p:sp>
      <p:sp>
        <p:nvSpPr>
          <p:cNvPr id="35" name="object 35"/>
          <p:cNvSpPr/>
          <p:nvPr/>
        </p:nvSpPr>
        <p:spPr>
          <a:xfrm>
            <a:off x="5079491" y="3435857"/>
            <a:ext cx="121920" cy="449580"/>
          </a:xfrm>
          <a:custGeom>
            <a:avLst/>
            <a:gdLst/>
            <a:ahLst/>
            <a:cxnLst/>
            <a:rect l="l" t="t" r="r" b="b"/>
            <a:pathLst>
              <a:path w="121920" h="449580">
                <a:moveTo>
                  <a:pt x="121920" y="0"/>
                </a:moveTo>
                <a:lnTo>
                  <a:pt x="0" y="0"/>
                </a:lnTo>
                <a:lnTo>
                  <a:pt x="0" y="449580"/>
                </a:lnTo>
                <a:lnTo>
                  <a:pt x="121920" y="449580"/>
                </a:lnTo>
                <a:lnTo>
                  <a:pt x="121920" y="0"/>
                </a:lnTo>
                <a:close/>
              </a:path>
            </a:pathLst>
          </a:custGeom>
          <a:solidFill>
            <a:srgbClr val="C0504D"/>
          </a:solidFill>
        </p:spPr>
        <p:txBody>
          <a:bodyPr wrap="square" lIns="0" tIns="0" rIns="0" bIns="0" rtlCol="0"/>
          <a:lstStyle/>
          <a:p>
            <a:endParaRPr/>
          </a:p>
        </p:txBody>
      </p:sp>
      <p:sp>
        <p:nvSpPr>
          <p:cNvPr id="36" name="object 36"/>
          <p:cNvSpPr/>
          <p:nvPr/>
        </p:nvSpPr>
        <p:spPr>
          <a:xfrm>
            <a:off x="5419344" y="3437383"/>
            <a:ext cx="121920" cy="448309"/>
          </a:xfrm>
          <a:custGeom>
            <a:avLst/>
            <a:gdLst/>
            <a:ahLst/>
            <a:cxnLst/>
            <a:rect l="l" t="t" r="r" b="b"/>
            <a:pathLst>
              <a:path w="121920" h="448310">
                <a:moveTo>
                  <a:pt x="121919" y="0"/>
                </a:moveTo>
                <a:lnTo>
                  <a:pt x="0" y="0"/>
                </a:lnTo>
                <a:lnTo>
                  <a:pt x="0" y="448056"/>
                </a:lnTo>
                <a:lnTo>
                  <a:pt x="121919" y="448056"/>
                </a:lnTo>
                <a:lnTo>
                  <a:pt x="121919" y="0"/>
                </a:lnTo>
                <a:close/>
              </a:path>
            </a:pathLst>
          </a:custGeom>
          <a:solidFill>
            <a:srgbClr val="C0504D"/>
          </a:solidFill>
        </p:spPr>
        <p:txBody>
          <a:bodyPr wrap="square" lIns="0" tIns="0" rIns="0" bIns="0" rtlCol="0"/>
          <a:lstStyle/>
          <a:p>
            <a:endParaRPr/>
          </a:p>
        </p:txBody>
      </p:sp>
      <p:sp>
        <p:nvSpPr>
          <p:cNvPr id="37" name="object 37"/>
          <p:cNvSpPr/>
          <p:nvPr/>
        </p:nvSpPr>
        <p:spPr>
          <a:xfrm>
            <a:off x="5759196" y="3449574"/>
            <a:ext cx="121920" cy="436245"/>
          </a:xfrm>
          <a:custGeom>
            <a:avLst/>
            <a:gdLst/>
            <a:ahLst/>
            <a:cxnLst/>
            <a:rect l="l" t="t" r="r" b="b"/>
            <a:pathLst>
              <a:path w="121920" h="436244">
                <a:moveTo>
                  <a:pt x="121919" y="0"/>
                </a:moveTo>
                <a:lnTo>
                  <a:pt x="0" y="0"/>
                </a:lnTo>
                <a:lnTo>
                  <a:pt x="0" y="435863"/>
                </a:lnTo>
                <a:lnTo>
                  <a:pt x="121919" y="435863"/>
                </a:lnTo>
                <a:lnTo>
                  <a:pt x="121919" y="0"/>
                </a:lnTo>
                <a:close/>
              </a:path>
            </a:pathLst>
          </a:custGeom>
          <a:solidFill>
            <a:srgbClr val="C0504D"/>
          </a:solidFill>
        </p:spPr>
        <p:txBody>
          <a:bodyPr wrap="square" lIns="0" tIns="0" rIns="0" bIns="0" rtlCol="0"/>
          <a:lstStyle/>
          <a:p>
            <a:endParaRPr/>
          </a:p>
        </p:txBody>
      </p:sp>
      <p:sp>
        <p:nvSpPr>
          <p:cNvPr id="38" name="object 38"/>
          <p:cNvSpPr/>
          <p:nvPr/>
        </p:nvSpPr>
        <p:spPr>
          <a:xfrm>
            <a:off x="6099047" y="3451098"/>
            <a:ext cx="121920" cy="434340"/>
          </a:xfrm>
          <a:custGeom>
            <a:avLst/>
            <a:gdLst/>
            <a:ahLst/>
            <a:cxnLst/>
            <a:rect l="l" t="t" r="r" b="b"/>
            <a:pathLst>
              <a:path w="121920" h="434339">
                <a:moveTo>
                  <a:pt x="121919" y="0"/>
                </a:moveTo>
                <a:lnTo>
                  <a:pt x="0" y="0"/>
                </a:lnTo>
                <a:lnTo>
                  <a:pt x="0" y="434339"/>
                </a:lnTo>
                <a:lnTo>
                  <a:pt x="121919" y="434339"/>
                </a:lnTo>
                <a:lnTo>
                  <a:pt x="121919" y="0"/>
                </a:lnTo>
                <a:close/>
              </a:path>
            </a:pathLst>
          </a:custGeom>
          <a:solidFill>
            <a:srgbClr val="C0504D"/>
          </a:solidFill>
        </p:spPr>
        <p:txBody>
          <a:bodyPr wrap="square" lIns="0" tIns="0" rIns="0" bIns="0" rtlCol="0"/>
          <a:lstStyle/>
          <a:p>
            <a:endParaRPr/>
          </a:p>
        </p:txBody>
      </p:sp>
      <p:sp>
        <p:nvSpPr>
          <p:cNvPr id="39" name="object 39"/>
          <p:cNvSpPr/>
          <p:nvPr/>
        </p:nvSpPr>
        <p:spPr>
          <a:xfrm>
            <a:off x="6438900" y="3464815"/>
            <a:ext cx="121920" cy="421005"/>
          </a:xfrm>
          <a:custGeom>
            <a:avLst/>
            <a:gdLst/>
            <a:ahLst/>
            <a:cxnLst/>
            <a:rect l="l" t="t" r="r" b="b"/>
            <a:pathLst>
              <a:path w="121920" h="421005">
                <a:moveTo>
                  <a:pt x="121920" y="0"/>
                </a:moveTo>
                <a:lnTo>
                  <a:pt x="0" y="0"/>
                </a:lnTo>
                <a:lnTo>
                  <a:pt x="0" y="420624"/>
                </a:lnTo>
                <a:lnTo>
                  <a:pt x="121920" y="420624"/>
                </a:lnTo>
                <a:lnTo>
                  <a:pt x="121920" y="0"/>
                </a:lnTo>
                <a:close/>
              </a:path>
            </a:pathLst>
          </a:custGeom>
          <a:solidFill>
            <a:srgbClr val="C0504D"/>
          </a:solidFill>
        </p:spPr>
        <p:txBody>
          <a:bodyPr wrap="square" lIns="0" tIns="0" rIns="0" bIns="0" rtlCol="0"/>
          <a:lstStyle/>
          <a:p>
            <a:endParaRPr/>
          </a:p>
        </p:txBody>
      </p:sp>
      <p:sp>
        <p:nvSpPr>
          <p:cNvPr id="40" name="object 40"/>
          <p:cNvSpPr/>
          <p:nvPr/>
        </p:nvSpPr>
        <p:spPr>
          <a:xfrm>
            <a:off x="6778752" y="3554730"/>
            <a:ext cx="121920" cy="330835"/>
          </a:xfrm>
          <a:custGeom>
            <a:avLst/>
            <a:gdLst/>
            <a:ahLst/>
            <a:cxnLst/>
            <a:rect l="l" t="t" r="r" b="b"/>
            <a:pathLst>
              <a:path w="121920" h="330835">
                <a:moveTo>
                  <a:pt x="121920" y="0"/>
                </a:moveTo>
                <a:lnTo>
                  <a:pt x="0" y="0"/>
                </a:lnTo>
                <a:lnTo>
                  <a:pt x="0" y="330707"/>
                </a:lnTo>
                <a:lnTo>
                  <a:pt x="121920" y="330707"/>
                </a:lnTo>
                <a:lnTo>
                  <a:pt x="121920" y="0"/>
                </a:lnTo>
                <a:close/>
              </a:path>
            </a:pathLst>
          </a:custGeom>
          <a:solidFill>
            <a:srgbClr val="C0504D"/>
          </a:solidFill>
        </p:spPr>
        <p:txBody>
          <a:bodyPr wrap="square" lIns="0" tIns="0" rIns="0" bIns="0" rtlCol="0"/>
          <a:lstStyle/>
          <a:p>
            <a:endParaRPr/>
          </a:p>
        </p:txBody>
      </p:sp>
      <p:sp>
        <p:nvSpPr>
          <p:cNvPr id="41" name="object 41"/>
          <p:cNvSpPr/>
          <p:nvPr/>
        </p:nvSpPr>
        <p:spPr>
          <a:xfrm>
            <a:off x="7118604" y="3579115"/>
            <a:ext cx="121920" cy="306705"/>
          </a:xfrm>
          <a:custGeom>
            <a:avLst/>
            <a:gdLst/>
            <a:ahLst/>
            <a:cxnLst/>
            <a:rect l="l" t="t" r="r" b="b"/>
            <a:pathLst>
              <a:path w="121920" h="306705">
                <a:moveTo>
                  <a:pt x="121920" y="0"/>
                </a:moveTo>
                <a:lnTo>
                  <a:pt x="0" y="0"/>
                </a:lnTo>
                <a:lnTo>
                  <a:pt x="0" y="306324"/>
                </a:lnTo>
                <a:lnTo>
                  <a:pt x="121920" y="306324"/>
                </a:lnTo>
                <a:lnTo>
                  <a:pt x="121920" y="0"/>
                </a:lnTo>
                <a:close/>
              </a:path>
            </a:pathLst>
          </a:custGeom>
          <a:solidFill>
            <a:srgbClr val="C0504D"/>
          </a:solidFill>
        </p:spPr>
        <p:txBody>
          <a:bodyPr wrap="square" lIns="0" tIns="0" rIns="0" bIns="0" rtlCol="0"/>
          <a:lstStyle/>
          <a:p>
            <a:endParaRPr/>
          </a:p>
        </p:txBody>
      </p:sp>
      <p:sp>
        <p:nvSpPr>
          <p:cNvPr id="42" name="object 42"/>
          <p:cNvSpPr/>
          <p:nvPr/>
        </p:nvSpPr>
        <p:spPr>
          <a:xfrm>
            <a:off x="7458456" y="3601974"/>
            <a:ext cx="121920" cy="283845"/>
          </a:xfrm>
          <a:custGeom>
            <a:avLst/>
            <a:gdLst/>
            <a:ahLst/>
            <a:cxnLst/>
            <a:rect l="l" t="t" r="r" b="b"/>
            <a:pathLst>
              <a:path w="121920" h="283844">
                <a:moveTo>
                  <a:pt x="121920" y="0"/>
                </a:moveTo>
                <a:lnTo>
                  <a:pt x="0" y="0"/>
                </a:lnTo>
                <a:lnTo>
                  <a:pt x="0" y="283463"/>
                </a:lnTo>
                <a:lnTo>
                  <a:pt x="121920" y="283463"/>
                </a:lnTo>
                <a:lnTo>
                  <a:pt x="121920" y="0"/>
                </a:lnTo>
                <a:close/>
              </a:path>
            </a:pathLst>
          </a:custGeom>
          <a:solidFill>
            <a:srgbClr val="C0504D"/>
          </a:solidFill>
        </p:spPr>
        <p:txBody>
          <a:bodyPr wrap="square" lIns="0" tIns="0" rIns="0" bIns="0" rtlCol="0"/>
          <a:lstStyle/>
          <a:p>
            <a:endParaRPr/>
          </a:p>
        </p:txBody>
      </p:sp>
      <p:sp>
        <p:nvSpPr>
          <p:cNvPr id="43" name="object 43"/>
          <p:cNvSpPr/>
          <p:nvPr/>
        </p:nvSpPr>
        <p:spPr>
          <a:xfrm>
            <a:off x="7798307" y="3617215"/>
            <a:ext cx="120650" cy="268605"/>
          </a:xfrm>
          <a:custGeom>
            <a:avLst/>
            <a:gdLst/>
            <a:ahLst/>
            <a:cxnLst/>
            <a:rect l="l" t="t" r="r" b="b"/>
            <a:pathLst>
              <a:path w="120650" h="268605">
                <a:moveTo>
                  <a:pt x="120396" y="0"/>
                </a:moveTo>
                <a:lnTo>
                  <a:pt x="0" y="0"/>
                </a:lnTo>
                <a:lnTo>
                  <a:pt x="0" y="268224"/>
                </a:lnTo>
                <a:lnTo>
                  <a:pt x="120396" y="268224"/>
                </a:lnTo>
                <a:lnTo>
                  <a:pt x="120396" y="0"/>
                </a:lnTo>
                <a:close/>
              </a:path>
            </a:pathLst>
          </a:custGeom>
          <a:solidFill>
            <a:srgbClr val="C0504D"/>
          </a:solidFill>
        </p:spPr>
        <p:txBody>
          <a:bodyPr wrap="square" lIns="0" tIns="0" rIns="0" bIns="0" rtlCol="0"/>
          <a:lstStyle/>
          <a:p>
            <a:endParaRPr/>
          </a:p>
        </p:txBody>
      </p:sp>
      <p:sp>
        <p:nvSpPr>
          <p:cNvPr id="44" name="object 44"/>
          <p:cNvSpPr/>
          <p:nvPr/>
        </p:nvSpPr>
        <p:spPr>
          <a:xfrm>
            <a:off x="8138159" y="3752851"/>
            <a:ext cx="120650" cy="132715"/>
          </a:xfrm>
          <a:custGeom>
            <a:avLst/>
            <a:gdLst/>
            <a:ahLst/>
            <a:cxnLst/>
            <a:rect l="l" t="t" r="r" b="b"/>
            <a:pathLst>
              <a:path w="120650" h="132714">
                <a:moveTo>
                  <a:pt x="120396" y="0"/>
                </a:moveTo>
                <a:lnTo>
                  <a:pt x="0" y="0"/>
                </a:lnTo>
                <a:lnTo>
                  <a:pt x="0" y="132587"/>
                </a:lnTo>
                <a:lnTo>
                  <a:pt x="120396" y="132587"/>
                </a:lnTo>
                <a:lnTo>
                  <a:pt x="120396" y="0"/>
                </a:lnTo>
                <a:close/>
              </a:path>
            </a:pathLst>
          </a:custGeom>
          <a:solidFill>
            <a:srgbClr val="C0504D"/>
          </a:solidFill>
        </p:spPr>
        <p:txBody>
          <a:bodyPr wrap="square" lIns="0" tIns="0" rIns="0" bIns="0" rtlCol="0"/>
          <a:lstStyle/>
          <a:p>
            <a:endParaRPr/>
          </a:p>
        </p:txBody>
      </p:sp>
      <p:sp>
        <p:nvSpPr>
          <p:cNvPr id="45" name="object 45"/>
          <p:cNvSpPr/>
          <p:nvPr/>
        </p:nvSpPr>
        <p:spPr>
          <a:xfrm>
            <a:off x="8478011" y="3865626"/>
            <a:ext cx="120650" cy="0"/>
          </a:xfrm>
          <a:custGeom>
            <a:avLst/>
            <a:gdLst/>
            <a:ahLst/>
            <a:cxnLst/>
            <a:rect l="l" t="t" r="r" b="b"/>
            <a:pathLst>
              <a:path w="120650">
                <a:moveTo>
                  <a:pt x="0" y="0"/>
                </a:moveTo>
                <a:lnTo>
                  <a:pt x="120396" y="0"/>
                </a:lnTo>
              </a:path>
            </a:pathLst>
          </a:custGeom>
          <a:ln w="39624">
            <a:solidFill>
              <a:srgbClr val="C0504D"/>
            </a:solidFill>
          </a:ln>
        </p:spPr>
        <p:txBody>
          <a:bodyPr wrap="square" lIns="0" tIns="0" rIns="0" bIns="0" rtlCol="0"/>
          <a:lstStyle/>
          <a:p>
            <a:endParaRPr/>
          </a:p>
        </p:txBody>
      </p:sp>
      <p:sp>
        <p:nvSpPr>
          <p:cNvPr id="46" name="object 46"/>
          <p:cNvSpPr/>
          <p:nvPr/>
        </p:nvSpPr>
        <p:spPr>
          <a:xfrm>
            <a:off x="8817864" y="3867911"/>
            <a:ext cx="120650" cy="0"/>
          </a:xfrm>
          <a:custGeom>
            <a:avLst/>
            <a:gdLst/>
            <a:ahLst/>
            <a:cxnLst/>
            <a:rect l="l" t="t" r="r" b="b"/>
            <a:pathLst>
              <a:path w="120650">
                <a:moveTo>
                  <a:pt x="0" y="0"/>
                </a:moveTo>
                <a:lnTo>
                  <a:pt x="120395" y="0"/>
                </a:lnTo>
              </a:path>
            </a:pathLst>
          </a:custGeom>
          <a:ln w="35051">
            <a:solidFill>
              <a:srgbClr val="C0504D"/>
            </a:solidFill>
          </a:ln>
        </p:spPr>
        <p:txBody>
          <a:bodyPr wrap="square" lIns="0" tIns="0" rIns="0" bIns="0" rtlCol="0"/>
          <a:lstStyle/>
          <a:p>
            <a:endParaRPr/>
          </a:p>
        </p:txBody>
      </p:sp>
      <p:sp>
        <p:nvSpPr>
          <p:cNvPr id="47" name="object 47"/>
          <p:cNvSpPr/>
          <p:nvPr/>
        </p:nvSpPr>
        <p:spPr>
          <a:xfrm>
            <a:off x="822960" y="1907286"/>
            <a:ext cx="0" cy="1978660"/>
          </a:xfrm>
          <a:custGeom>
            <a:avLst/>
            <a:gdLst/>
            <a:ahLst/>
            <a:cxnLst/>
            <a:rect l="l" t="t" r="r" b="b"/>
            <a:pathLst>
              <a:path h="1978660">
                <a:moveTo>
                  <a:pt x="0" y="1978152"/>
                </a:moveTo>
                <a:lnTo>
                  <a:pt x="0" y="0"/>
                </a:lnTo>
              </a:path>
            </a:pathLst>
          </a:custGeom>
          <a:ln w="9144">
            <a:solidFill>
              <a:srgbClr val="D9D9D9"/>
            </a:solidFill>
          </a:ln>
        </p:spPr>
        <p:txBody>
          <a:bodyPr wrap="square" lIns="0" tIns="0" rIns="0" bIns="0" rtlCol="0"/>
          <a:lstStyle/>
          <a:p>
            <a:endParaRPr/>
          </a:p>
        </p:txBody>
      </p:sp>
      <p:sp>
        <p:nvSpPr>
          <p:cNvPr id="48" name="object 48"/>
          <p:cNvSpPr/>
          <p:nvPr/>
        </p:nvSpPr>
        <p:spPr>
          <a:xfrm>
            <a:off x="780287" y="3885438"/>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49" name="object 49"/>
          <p:cNvSpPr/>
          <p:nvPr/>
        </p:nvSpPr>
        <p:spPr>
          <a:xfrm>
            <a:off x="780287" y="3638550"/>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50" name="object 50"/>
          <p:cNvSpPr/>
          <p:nvPr/>
        </p:nvSpPr>
        <p:spPr>
          <a:xfrm>
            <a:off x="780287" y="3391661"/>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51" name="object 51"/>
          <p:cNvSpPr/>
          <p:nvPr/>
        </p:nvSpPr>
        <p:spPr>
          <a:xfrm>
            <a:off x="780287" y="3143250"/>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52" name="object 52"/>
          <p:cNvSpPr/>
          <p:nvPr/>
        </p:nvSpPr>
        <p:spPr>
          <a:xfrm>
            <a:off x="780287" y="2896361"/>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53" name="object 53"/>
          <p:cNvSpPr/>
          <p:nvPr/>
        </p:nvSpPr>
        <p:spPr>
          <a:xfrm>
            <a:off x="780287" y="2649473"/>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54" name="object 54"/>
          <p:cNvSpPr/>
          <p:nvPr/>
        </p:nvSpPr>
        <p:spPr>
          <a:xfrm>
            <a:off x="780287" y="2402586"/>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55" name="object 55"/>
          <p:cNvSpPr/>
          <p:nvPr/>
        </p:nvSpPr>
        <p:spPr>
          <a:xfrm>
            <a:off x="780287" y="2154174"/>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56" name="object 56"/>
          <p:cNvSpPr/>
          <p:nvPr/>
        </p:nvSpPr>
        <p:spPr>
          <a:xfrm>
            <a:off x="780287" y="1907286"/>
            <a:ext cx="43180" cy="0"/>
          </a:xfrm>
          <a:custGeom>
            <a:avLst/>
            <a:gdLst/>
            <a:ahLst/>
            <a:cxnLst/>
            <a:rect l="l" t="t" r="r" b="b"/>
            <a:pathLst>
              <a:path w="43180">
                <a:moveTo>
                  <a:pt x="0" y="0"/>
                </a:moveTo>
                <a:lnTo>
                  <a:pt x="42671" y="0"/>
                </a:lnTo>
              </a:path>
            </a:pathLst>
          </a:custGeom>
          <a:ln w="9144">
            <a:solidFill>
              <a:srgbClr val="D9D9D9"/>
            </a:solidFill>
          </a:ln>
        </p:spPr>
        <p:txBody>
          <a:bodyPr wrap="square" lIns="0" tIns="0" rIns="0" bIns="0" rtlCol="0"/>
          <a:lstStyle/>
          <a:p>
            <a:endParaRPr/>
          </a:p>
        </p:txBody>
      </p:sp>
      <p:sp>
        <p:nvSpPr>
          <p:cNvPr id="57" name="object 57"/>
          <p:cNvSpPr/>
          <p:nvPr/>
        </p:nvSpPr>
        <p:spPr>
          <a:xfrm>
            <a:off x="822961" y="3885438"/>
            <a:ext cx="8156575" cy="0"/>
          </a:xfrm>
          <a:custGeom>
            <a:avLst/>
            <a:gdLst/>
            <a:ahLst/>
            <a:cxnLst/>
            <a:rect l="l" t="t" r="r" b="b"/>
            <a:pathLst>
              <a:path w="8156575">
                <a:moveTo>
                  <a:pt x="0" y="0"/>
                </a:moveTo>
                <a:lnTo>
                  <a:pt x="8156448" y="0"/>
                </a:lnTo>
              </a:path>
            </a:pathLst>
          </a:custGeom>
          <a:ln w="9144">
            <a:solidFill>
              <a:srgbClr val="D9D9D9"/>
            </a:solidFill>
          </a:ln>
        </p:spPr>
        <p:txBody>
          <a:bodyPr wrap="square" lIns="0" tIns="0" rIns="0" bIns="0" rtlCol="0"/>
          <a:lstStyle/>
          <a:p>
            <a:endParaRPr/>
          </a:p>
        </p:txBody>
      </p:sp>
      <p:sp>
        <p:nvSpPr>
          <p:cNvPr id="58" name="object 58"/>
          <p:cNvSpPr txBox="1"/>
          <p:nvPr/>
        </p:nvSpPr>
        <p:spPr>
          <a:xfrm>
            <a:off x="919074" y="1827276"/>
            <a:ext cx="287655" cy="197490"/>
          </a:xfrm>
          <a:prstGeom prst="rect">
            <a:avLst/>
          </a:prstGeom>
        </p:spPr>
        <p:txBody>
          <a:bodyPr vert="horz" wrap="square" lIns="0" tIns="12700" rIns="0" bIns="0" rtlCol="0">
            <a:spAutoFit/>
          </a:bodyPr>
          <a:lstStyle/>
          <a:p>
            <a:pPr marL="12700">
              <a:spcBef>
                <a:spcPts val="100"/>
              </a:spcBef>
            </a:pPr>
            <a:r>
              <a:rPr sz="1200" spc="-70" dirty="0">
                <a:latin typeface="Trebuchet MS"/>
                <a:cs typeface="Trebuchet MS"/>
              </a:rPr>
              <a:t>72.9</a:t>
            </a:r>
            <a:endParaRPr sz="1200">
              <a:latin typeface="Trebuchet MS"/>
              <a:cs typeface="Trebuchet MS"/>
            </a:endParaRPr>
          </a:p>
        </p:txBody>
      </p:sp>
      <p:sp>
        <p:nvSpPr>
          <p:cNvPr id="59" name="object 59"/>
          <p:cNvSpPr txBox="1"/>
          <p:nvPr/>
        </p:nvSpPr>
        <p:spPr>
          <a:xfrm>
            <a:off x="1309498" y="2057019"/>
            <a:ext cx="287655" cy="197490"/>
          </a:xfrm>
          <a:prstGeom prst="rect">
            <a:avLst/>
          </a:prstGeom>
        </p:spPr>
        <p:txBody>
          <a:bodyPr vert="horz" wrap="square" lIns="0" tIns="12700" rIns="0" bIns="0" rtlCol="0">
            <a:spAutoFit/>
          </a:bodyPr>
          <a:lstStyle/>
          <a:p>
            <a:pPr marL="12700">
              <a:spcBef>
                <a:spcPts val="100"/>
              </a:spcBef>
            </a:pPr>
            <a:r>
              <a:rPr sz="1200" spc="-70" dirty="0">
                <a:latin typeface="Trebuchet MS"/>
                <a:cs typeface="Trebuchet MS"/>
              </a:rPr>
              <a:t>63.1</a:t>
            </a:r>
            <a:endParaRPr sz="1200">
              <a:latin typeface="Trebuchet MS"/>
              <a:cs typeface="Trebuchet MS"/>
            </a:endParaRPr>
          </a:p>
        </p:txBody>
      </p:sp>
      <p:sp>
        <p:nvSpPr>
          <p:cNvPr id="60" name="object 60"/>
          <p:cNvSpPr txBox="1"/>
          <p:nvPr/>
        </p:nvSpPr>
        <p:spPr>
          <a:xfrm>
            <a:off x="1598803" y="2520899"/>
            <a:ext cx="628015" cy="197490"/>
          </a:xfrm>
          <a:prstGeom prst="rect">
            <a:avLst/>
          </a:prstGeom>
        </p:spPr>
        <p:txBody>
          <a:bodyPr vert="horz" wrap="square" lIns="0" tIns="12700" rIns="0" bIns="0" rtlCol="0">
            <a:spAutoFit/>
          </a:bodyPr>
          <a:lstStyle/>
          <a:p>
            <a:pPr marL="12700">
              <a:spcBef>
                <a:spcPts val="100"/>
              </a:spcBef>
            </a:pPr>
            <a:r>
              <a:rPr sz="1200" spc="-70" dirty="0">
                <a:latin typeface="Trebuchet MS"/>
                <a:cs typeface="Trebuchet MS"/>
              </a:rPr>
              <a:t>44.8</a:t>
            </a:r>
            <a:r>
              <a:rPr sz="1200" spc="185" dirty="0">
                <a:latin typeface="Trebuchet MS"/>
                <a:cs typeface="Trebuchet MS"/>
              </a:rPr>
              <a:t> </a:t>
            </a:r>
            <a:r>
              <a:rPr spc="-104" baseline="-27777" dirty="0">
                <a:latin typeface="Trebuchet MS"/>
                <a:cs typeface="Trebuchet MS"/>
              </a:rPr>
              <a:t>41.7</a:t>
            </a:r>
            <a:endParaRPr baseline="-27777">
              <a:latin typeface="Trebuchet MS"/>
              <a:cs typeface="Trebuchet MS"/>
            </a:endParaRPr>
          </a:p>
        </p:txBody>
      </p:sp>
      <p:sp>
        <p:nvSpPr>
          <p:cNvPr id="61" name="object 61"/>
          <p:cNvSpPr txBox="1"/>
          <p:nvPr/>
        </p:nvSpPr>
        <p:spPr>
          <a:xfrm>
            <a:off x="2278507" y="3180283"/>
            <a:ext cx="4027170" cy="197490"/>
          </a:xfrm>
          <a:prstGeom prst="rect">
            <a:avLst/>
          </a:prstGeom>
        </p:spPr>
        <p:txBody>
          <a:bodyPr vert="horz" wrap="square" lIns="0" tIns="12700" rIns="0" bIns="0" rtlCol="0">
            <a:spAutoFit/>
          </a:bodyPr>
          <a:lstStyle/>
          <a:p>
            <a:pPr marL="12700">
              <a:spcBef>
                <a:spcPts val="100"/>
              </a:spcBef>
            </a:pPr>
            <a:r>
              <a:rPr spc="-104" baseline="34722" dirty="0">
                <a:latin typeface="Trebuchet MS"/>
                <a:cs typeface="Trebuchet MS"/>
              </a:rPr>
              <a:t>22.1</a:t>
            </a:r>
            <a:r>
              <a:rPr spc="-60" baseline="34722" dirty="0">
                <a:latin typeface="Trebuchet MS"/>
                <a:cs typeface="Trebuchet MS"/>
              </a:rPr>
              <a:t> </a:t>
            </a:r>
            <a:r>
              <a:rPr spc="-104" baseline="32407" dirty="0">
                <a:latin typeface="Trebuchet MS"/>
                <a:cs typeface="Trebuchet MS"/>
              </a:rPr>
              <a:t>21.9</a:t>
            </a:r>
            <a:r>
              <a:rPr spc="-60" baseline="32407" dirty="0">
                <a:latin typeface="Trebuchet MS"/>
                <a:cs typeface="Trebuchet MS"/>
              </a:rPr>
              <a:t> </a:t>
            </a:r>
            <a:r>
              <a:rPr spc="-104" baseline="13888" dirty="0">
                <a:latin typeface="Trebuchet MS"/>
                <a:cs typeface="Trebuchet MS"/>
              </a:rPr>
              <a:t>19.6</a:t>
            </a:r>
            <a:r>
              <a:rPr spc="-52" baseline="13888" dirty="0">
                <a:latin typeface="Trebuchet MS"/>
                <a:cs typeface="Trebuchet MS"/>
              </a:rPr>
              <a:t> </a:t>
            </a:r>
            <a:r>
              <a:rPr spc="-104" baseline="9259" dirty="0">
                <a:latin typeface="Trebuchet MS"/>
                <a:cs typeface="Trebuchet MS"/>
              </a:rPr>
              <a:t>19.2</a:t>
            </a:r>
            <a:r>
              <a:rPr spc="-60" baseline="9259" dirty="0">
                <a:latin typeface="Trebuchet MS"/>
                <a:cs typeface="Trebuchet MS"/>
              </a:rPr>
              <a:t> </a:t>
            </a:r>
            <a:r>
              <a:rPr spc="-104" baseline="9259" dirty="0">
                <a:latin typeface="Trebuchet MS"/>
                <a:cs typeface="Trebuchet MS"/>
              </a:rPr>
              <a:t>19.2</a:t>
            </a:r>
            <a:r>
              <a:rPr spc="-52" baseline="9259" dirty="0">
                <a:latin typeface="Trebuchet MS"/>
                <a:cs typeface="Trebuchet MS"/>
              </a:rPr>
              <a:t> </a:t>
            </a:r>
            <a:r>
              <a:rPr spc="-104" baseline="6944" dirty="0">
                <a:latin typeface="Trebuchet MS"/>
                <a:cs typeface="Trebuchet MS"/>
              </a:rPr>
              <a:t>18.9</a:t>
            </a:r>
            <a:r>
              <a:rPr spc="-60" baseline="6944" dirty="0">
                <a:latin typeface="Trebuchet MS"/>
                <a:cs typeface="Trebuchet MS"/>
              </a:rPr>
              <a:t> </a:t>
            </a:r>
            <a:r>
              <a:rPr spc="-104" baseline="2314" dirty="0">
                <a:latin typeface="Trebuchet MS"/>
                <a:cs typeface="Trebuchet MS"/>
              </a:rPr>
              <a:t>18.4</a:t>
            </a:r>
            <a:r>
              <a:rPr spc="-52" baseline="2314" dirty="0">
                <a:latin typeface="Trebuchet MS"/>
                <a:cs typeface="Trebuchet MS"/>
              </a:rPr>
              <a:t> </a:t>
            </a:r>
            <a:r>
              <a:rPr spc="-104" baseline="2314" dirty="0">
                <a:latin typeface="Trebuchet MS"/>
                <a:cs typeface="Trebuchet MS"/>
              </a:rPr>
              <a:t>18.3</a:t>
            </a:r>
            <a:r>
              <a:rPr spc="-60" baseline="2314" dirty="0">
                <a:latin typeface="Trebuchet MS"/>
                <a:cs typeface="Trebuchet MS"/>
              </a:rPr>
              <a:t> </a:t>
            </a:r>
            <a:r>
              <a:rPr sz="1200" spc="-70" dirty="0">
                <a:latin typeface="Trebuchet MS"/>
                <a:cs typeface="Trebuchet MS"/>
              </a:rPr>
              <a:t>18.2</a:t>
            </a:r>
            <a:r>
              <a:rPr sz="1200" spc="-35" dirty="0">
                <a:latin typeface="Trebuchet MS"/>
                <a:cs typeface="Trebuchet MS"/>
              </a:rPr>
              <a:t> </a:t>
            </a:r>
            <a:r>
              <a:rPr sz="1200" spc="-70" dirty="0">
                <a:latin typeface="Trebuchet MS"/>
                <a:cs typeface="Trebuchet MS"/>
              </a:rPr>
              <a:t>18.1</a:t>
            </a:r>
            <a:r>
              <a:rPr sz="1200" spc="-40" dirty="0">
                <a:latin typeface="Trebuchet MS"/>
                <a:cs typeface="Trebuchet MS"/>
              </a:rPr>
              <a:t> </a:t>
            </a:r>
            <a:r>
              <a:rPr spc="-104" baseline="-4629" dirty="0">
                <a:latin typeface="Trebuchet MS"/>
                <a:cs typeface="Trebuchet MS"/>
              </a:rPr>
              <a:t>17.7</a:t>
            </a:r>
            <a:r>
              <a:rPr spc="-52" baseline="-4629" dirty="0">
                <a:latin typeface="Trebuchet MS"/>
                <a:cs typeface="Trebuchet MS"/>
              </a:rPr>
              <a:t> </a:t>
            </a:r>
            <a:r>
              <a:rPr spc="-104" baseline="-4629" dirty="0">
                <a:latin typeface="Trebuchet MS"/>
                <a:cs typeface="Trebuchet MS"/>
              </a:rPr>
              <a:t>17.6</a:t>
            </a:r>
            <a:endParaRPr baseline="-4629">
              <a:latin typeface="Trebuchet MS"/>
              <a:cs typeface="Trebuchet MS"/>
            </a:endParaRPr>
          </a:p>
        </p:txBody>
      </p:sp>
      <p:sp>
        <p:nvSpPr>
          <p:cNvPr id="62" name="object 62"/>
          <p:cNvSpPr txBox="1"/>
          <p:nvPr/>
        </p:nvSpPr>
        <p:spPr>
          <a:xfrm>
            <a:off x="6356985" y="3208527"/>
            <a:ext cx="1647189" cy="197490"/>
          </a:xfrm>
          <a:prstGeom prst="rect">
            <a:avLst/>
          </a:prstGeom>
        </p:spPr>
        <p:txBody>
          <a:bodyPr vert="horz" wrap="square" lIns="0" tIns="12700" rIns="0" bIns="0" rtlCol="0">
            <a:spAutoFit/>
          </a:bodyPr>
          <a:lstStyle/>
          <a:p>
            <a:pPr marL="12700">
              <a:spcBef>
                <a:spcPts val="100"/>
              </a:spcBef>
            </a:pPr>
            <a:r>
              <a:rPr sz="1200" spc="-70" dirty="0">
                <a:latin typeface="Trebuchet MS"/>
                <a:cs typeface="Trebuchet MS"/>
              </a:rPr>
              <a:t>17.0 </a:t>
            </a:r>
            <a:r>
              <a:rPr spc="-104" baseline="-32407" dirty="0">
                <a:latin typeface="Trebuchet MS"/>
                <a:cs typeface="Trebuchet MS"/>
              </a:rPr>
              <a:t>13.4 </a:t>
            </a:r>
            <a:r>
              <a:rPr spc="-104" baseline="-41666" dirty="0">
                <a:latin typeface="Trebuchet MS"/>
                <a:cs typeface="Trebuchet MS"/>
              </a:rPr>
              <a:t>12.4 </a:t>
            </a:r>
            <a:r>
              <a:rPr spc="-104" baseline="-50925" dirty="0">
                <a:latin typeface="Trebuchet MS"/>
                <a:cs typeface="Trebuchet MS"/>
              </a:rPr>
              <a:t>11.5</a:t>
            </a:r>
            <a:r>
              <a:rPr baseline="-50925" dirty="0">
                <a:latin typeface="Trebuchet MS"/>
                <a:cs typeface="Trebuchet MS"/>
              </a:rPr>
              <a:t> </a:t>
            </a:r>
            <a:r>
              <a:rPr spc="-104" baseline="-55555" dirty="0">
                <a:latin typeface="Trebuchet MS"/>
                <a:cs typeface="Trebuchet MS"/>
              </a:rPr>
              <a:t>10.9</a:t>
            </a:r>
            <a:endParaRPr baseline="-55555">
              <a:latin typeface="Trebuchet MS"/>
              <a:cs typeface="Trebuchet MS"/>
            </a:endParaRPr>
          </a:p>
        </p:txBody>
      </p:sp>
      <p:sp>
        <p:nvSpPr>
          <p:cNvPr id="63" name="object 63"/>
          <p:cNvSpPr txBox="1"/>
          <p:nvPr/>
        </p:nvSpPr>
        <p:spPr>
          <a:xfrm>
            <a:off x="8094344" y="3496005"/>
            <a:ext cx="212090" cy="197490"/>
          </a:xfrm>
          <a:prstGeom prst="rect">
            <a:avLst/>
          </a:prstGeom>
        </p:spPr>
        <p:txBody>
          <a:bodyPr vert="horz" wrap="square" lIns="0" tIns="12700" rIns="0" bIns="0" rtlCol="0">
            <a:spAutoFit/>
          </a:bodyPr>
          <a:lstStyle/>
          <a:p>
            <a:pPr marL="12700">
              <a:spcBef>
                <a:spcPts val="100"/>
              </a:spcBef>
            </a:pPr>
            <a:r>
              <a:rPr sz="1200" spc="-80" dirty="0">
                <a:latin typeface="Trebuchet MS"/>
                <a:cs typeface="Trebuchet MS"/>
              </a:rPr>
              <a:t>5.4</a:t>
            </a:r>
            <a:endParaRPr sz="1200">
              <a:latin typeface="Trebuchet MS"/>
              <a:cs typeface="Trebuchet MS"/>
            </a:endParaRPr>
          </a:p>
        </p:txBody>
      </p:sp>
      <p:sp>
        <p:nvSpPr>
          <p:cNvPr id="64" name="object 64"/>
          <p:cNvSpPr txBox="1"/>
          <p:nvPr/>
        </p:nvSpPr>
        <p:spPr>
          <a:xfrm>
            <a:off x="8434196" y="3593592"/>
            <a:ext cx="551180" cy="197490"/>
          </a:xfrm>
          <a:prstGeom prst="rect">
            <a:avLst/>
          </a:prstGeom>
        </p:spPr>
        <p:txBody>
          <a:bodyPr vert="horz" wrap="square" lIns="0" tIns="12700" rIns="0" bIns="0" rtlCol="0">
            <a:spAutoFit/>
          </a:bodyPr>
          <a:lstStyle/>
          <a:p>
            <a:pPr marL="12700">
              <a:spcBef>
                <a:spcPts val="100"/>
              </a:spcBef>
              <a:tabLst>
                <a:tab pos="352425" algn="l"/>
              </a:tabLst>
            </a:pPr>
            <a:r>
              <a:rPr spc="-120" baseline="2314" dirty="0">
                <a:latin typeface="Trebuchet MS"/>
                <a:cs typeface="Trebuchet MS"/>
              </a:rPr>
              <a:t>1.6	</a:t>
            </a:r>
            <a:r>
              <a:rPr sz="1200" spc="-80" dirty="0">
                <a:latin typeface="Trebuchet MS"/>
                <a:cs typeface="Trebuchet MS"/>
              </a:rPr>
              <a:t>1.4</a:t>
            </a:r>
            <a:endParaRPr sz="1200">
              <a:latin typeface="Trebuchet MS"/>
              <a:cs typeface="Trebuchet MS"/>
            </a:endParaRPr>
          </a:p>
        </p:txBody>
      </p:sp>
      <p:sp>
        <p:nvSpPr>
          <p:cNvPr id="65" name="object 65"/>
          <p:cNvSpPr txBox="1"/>
          <p:nvPr/>
        </p:nvSpPr>
        <p:spPr>
          <a:xfrm>
            <a:off x="546609" y="1719395"/>
            <a:ext cx="165735" cy="2251075"/>
          </a:xfrm>
          <a:prstGeom prst="rect">
            <a:avLst/>
          </a:prstGeom>
        </p:spPr>
        <p:txBody>
          <a:bodyPr vert="horz" wrap="square" lIns="0" tIns="91440" rIns="0" bIns="0" rtlCol="0">
            <a:spAutoFit/>
          </a:bodyPr>
          <a:lstStyle/>
          <a:p>
            <a:pPr algn="ctr">
              <a:spcBef>
                <a:spcPts val="720"/>
              </a:spcBef>
            </a:pPr>
            <a:r>
              <a:rPr sz="1100" spc="-25" dirty="0">
                <a:latin typeface="Trebuchet MS"/>
                <a:cs typeface="Trebuchet MS"/>
              </a:rPr>
              <a:t>80</a:t>
            </a:r>
            <a:endParaRPr sz="1100">
              <a:latin typeface="Trebuchet MS"/>
              <a:cs typeface="Trebuchet MS"/>
            </a:endParaRPr>
          </a:p>
          <a:p>
            <a:pPr algn="ctr">
              <a:spcBef>
                <a:spcPts val="630"/>
              </a:spcBef>
            </a:pPr>
            <a:r>
              <a:rPr sz="1100" spc="-30" dirty="0">
                <a:latin typeface="Trebuchet MS"/>
                <a:cs typeface="Trebuchet MS"/>
              </a:rPr>
              <a:t>70</a:t>
            </a:r>
            <a:endParaRPr sz="1100">
              <a:latin typeface="Trebuchet MS"/>
              <a:cs typeface="Trebuchet MS"/>
            </a:endParaRPr>
          </a:p>
          <a:p>
            <a:pPr algn="ctr">
              <a:spcBef>
                <a:spcPts val="625"/>
              </a:spcBef>
            </a:pPr>
            <a:r>
              <a:rPr sz="1100" spc="-25" dirty="0">
                <a:latin typeface="Trebuchet MS"/>
                <a:cs typeface="Trebuchet MS"/>
              </a:rPr>
              <a:t>60</a:t>
            </a:r>
            <a:endParaRPr sz="1100">
              <a:latin typeface="Trebuchet MS"/>
              <a:cs typeface="Trebuchet MS"/>
            </a:endParaRPr>
          </a:p>
          <a:p>
            <a:pPr algn="ctr">
              <a:spcBef>
                <a:spcPts val="630"/>
              </a:spcBef>
            </a:pPr>
            <a:r>
              <a:rPr sz="1100" spc="-25" dirty="0">
                <a:latin typeface="Trebuchet MS"/>
                <a:cs typeface="Trebuchet MS"/>
              </a:rPr>
              <a:t>50</a:t>
            </a:r>
            <a:endParaRPr sz="1100">
              <a:latin typeface="Trebuchet MS"/>
              <a:cs typeface="Trebuchet MS"/>
            </a:endParaRPr>
          </a:p>
          <a:p>
            <a:pPr algn="ctr">
              <a:spcBef>
                <a:spcPts val="625"/>
              </a:spcBef>
            </a:pPr>
            <a:r>
              <a:rPr sz="1100" spc="-25" dirty="0">
                <a:latin typeface="Trebuchet MS"/>
                <a:cs typeface="Trebuchet MS"/>
              </a:rPr>
              <a:t>40</a:t>
            </a:r>
            <a:endParaRPr sz="1100">
              <a:latin typeface="Trebuchet MS"/>
              <a:cs typeface="Trebuchet MS"/>
            </a:endParaRPr>
          </a:p>
          <a:p>
            <a:pPr algn="ctr">
              <a:spcBef>
                <a:spcPts val="630"/>
              </a:spcBef>
            </a:pPr>
            <a:r>
              <a:rPr sz="1100" spc="-25" dirty="0">
                <a:latin typeface="Trebuchet MS"/>
                <a:cs typeface="Trebuchet MS"/>
              </a:rPr>
              <a:t>30</a:t>
            </a:r>
            <a:endParaRPr sz="1100">
              <a:latin typeface="Trebuchet MS"/>
              <a:cs typeface="Trebuchet MS"/>
            </a:endParaRPr>
          </a:p>
          <a:p>
            <a:pPr algn="ctr">
              <a:spcBef>
                <a:spcPts val="625"/>
              </a:spcBef>
            </a:pPr>
            <a:r>
              <a:rPr sz="1100" spc="-25" dirty="0">
                <a:latin typeface="Trebuchet MS"/>
                <a:cs typeface="Trebuchet MS"/>
              </a:rPr>
              <a:t>20</a:t>
            </a:r>
            <a:endParaRPr sz="1100">
              <a:latin typeface="Trebuchet MS"/>
              <a:cs typeface="Trebuchet MS"/>
            </a:endParaRPr>
          </a:p>
          <a:p>
            <a:pPr algn="ctr">
              <a:spcBef>
                <a:spcPts val="630"/>
              </a:spcBef>
            </a:pPr>
            <a:r>
              <a:rPr sz="1100" spc="-25" dirty="0">
                <a:latin typeface="Trebuchet MS"/>
                <a:cs typeface="Trebuchet MS"/>
              </a:rPr>
              <a:t>10</a:t>
            </a:r>
            <a:endParaRPr sz="1100">
              <a:latin typeface="Trebuchet MS"/>
              <a:cs typeface="Trebuchet MS"/>
            </a:endParaRPr>
          </a:p>
          <a:p>
            <a:pPr marL="69215" algn="ctr">
              <a:spcBef>
                <a:spcPts val="625"/>
              </a:spcBef>
            </a:pPr>
            <a:r>
              <a:rPr sz="1100" spc="-25" dirty="0">
                <a:latin typeface="Trebuchet MS"/>
                <a:cs typeface="Trebuchet MS"/>
              </a:rPr>
              <a:t>0</a:t>
            </a:r>
            <a:endParaRPr sz="1100">
              <a:latin typeface="Trebuchet MS"/>
              <a:cs typeface="Trebuchet MS"/>
            </a:endParaRPr>
          </a:p>
        </p:txBody>
      </p:sp>
      <p:sp>
        <p:nvSpPr>
          <p:cNvPr id="66" name="object 66"/>
          <p:cNvSpPr/>
          <p:nvPr/>
        </p:nvSpPr>
        <p:spPr>
          <a:xfrm>
            <a:off x="503505" y="4033393"/>
            <a:ext cx="8337981" cy="882599"/>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49602" y="2084796"/>
            <a:ext cx="359073" cy="1419860"/>
          </a:xfrm>
          <a:prstGeom prst="rect">
            <a:avLst/>
          </a:prstGeom>
        </p:spPr>
        <p:txBody>
          <a:bodyPr vert="vert270" wrap="square" lIns="0" tIns="12700" rIns="0" bIns="0" rtlCol="0">
            <a:spAutoFit/>
          </a:bodyPr>
          <a:lstStyle/>
          <a:p>
            <a:pPr marL="12700" marR="5080" indent="203835">
              <a:lnSpc>
                <a:spcPts val="1390"/>
              </a:lnSpc>
              <a:spcBef>
                <a:spcPts val="100"/>
              </a:spcBef>
            </a:pPr>
            <a:r>
              <a:rPr sz="1200" b="1" spc="30" dirty="0">
                <a:latin typeface="Arial"/>
                <a:cs typeface="Arial"/>
              </a:rPr>
              <a:t>Number </a:t>
            </a:r>
            <a:r>
              <a:rPr sz="1200" b="1" spc="40" dirty="0">
                <a:latin typeface="Arial"/>
                <a:cs typeface="Arial"/>
              </a:rPr>
              <a:t>NAS  </a:t>
            </a:r>
            <a:r>
              <a:rPr sz="1200" b="1" spc="5" dirty="0">
                <a:latin typeface="Arial"/>
                <a:cs typeface="Arial"/>
              </a:rPr>
              <a:t>per </a:t>
            </a:r>
            <a:r>
              <a:rPr sz="1200" b="1" spc="-10" dirty="0">
                <a:latin typeface="Arial"/>
                <a:cs typeface="Arial"/>
              </a:rPr>
              <a:t>1,000</a:t>
            </a:r>
            <a:r>
              <a:rPr sz="1200" b="1" spc="-50" dirty="0">
                <a:latin typeface="Arial"/>
                <a:cs typeface="Arial"/>
              </a:rPr>
              <a:t> </a:t>
            </a:r>
            <a:r>
              <a:rPr sz="1200" b="1" spc="-35" dirty="0">
                <a:latin typeface="Arial"/>
                <a:cs typeface="Arial"/>
              </a:rPr>
              <a:t>newborns</a:t>
            </a:r>
            <a:endParaRPr sz="1200">
              <a:latin typeface="Arial"/>
              <a:cs typeface="Arial"/>
            </a:endParaRPr>
          </a:p>
        </p:txBody>
      </p:sp>
      <p:sp>
        <p:nvSpPr>
          <p:cNvPr id="68" name="object 68"/>
          <p:cNvSpPr/>
          <p:nvPr/>
        </p:nvSpPr>
        <p:spPr>
          <a:xfrm>
            <a:off x="3357372" y="5074159"/>
            <a:ext cx="93345" cy="93345"/>
          </a:xfrm>
          <a:custGeom>
            <a:avLst/>
            <a:gdLst/>
            <a:ahLst/>
            <a:cxnLst/>
            <a:rect l="l" t="t" r="r" b="b"/>
            <a:pathLst>
              <a:path w="93345" h="93345">
                <a:moveTo>
                  <a:pt x="0" y="92964"/>
                </a:moveTo>
                <a:lnTo>
                  <a:pt x="92963" y="92964"/>
                </a:lnTo>
                <a:lnTo>
                  <a:pt x="92963" y="0"/>
                </a:lnTo>
                <a:lnTo>
                  <a:pt x="0" y="0"/>
                </a:lnTo>
                <a:lnTo>
                  <a:pt x="0" y="92964"/>
                </a:lnTo>
                <a:close/>
              </a:path>
            </a:pathLst>
          </a:custGeom>
          <a:solidFill>
            <a:srgbClr val="4F81BC"/>
          </a:solidFill>
        </p:spPr>
        <p:txBody>
          <a:bodyPr wrap="square" lIns="0" tIns="0" rIns="0" bIns="0" rtlCol="0"/>
          <a:lstStyle/>
          <a:p>
            <a:endParaRPr/>
          </a:p>
        </p:txBody>
      </p:sp>
      <p:sp>
        <p:nvSpPr>
          <p:cNvPr id="69" name="object 69"/>
          <p:cNvSpPr/>
          <p:nvPr/>
        </p:nvSpPr>
        <p:spPr>
          <a:xfrm>
            <a:off x="4768597" y="5074159"/>
            <a:ext cx="93345" cy="93345"/>
          </a:xfrm>
          <a:custGeom>
            <a:avLst/>
            <a:gdLst/>
            <a:ahLst/>
            <a:cxnLst/>
            <a:rect l="l" t="t" r="r" b="b"/>
            <a:pathLst>
              <a:path w="93345" h="93345">
                <a:moveTo>
                  <a:pt x="0" y="92964"/>
                </a:moveTo>
                <a:lnTo>
                  <a:pt x="92963" y="92964"/>
                </a:lnTo>
                <a:lnTo>
                  <a:pt x="92963" y="0"/>
                </a:lnTo>
                <a:lnTo>
                  <a:pt x="0" y="0"/>
                </a:lnTo>
                <a:lnTo>
                  <a:pt x="0" y="92964"/>
                </a:lnTo>
                <a:close/>
              </a:path>
            </a:pathLst>
          </a:custGeom>
          <a:solidFill>
            <a:srgbClr val="C0504D"/>
          </a:solidFill>
        </p:spPr>
        <p:txBody>
          <a:bodyPr wrap="square" lIns="0" tIns="0" rIns="0" bIns="0" rtlCol="0"/>
          <a:lstStyle/>
          <a:p>
            <a:endParaRPr/>
          </a:p>
        </p:txBody>
      </p:sp>
      <p:sp>
        <p:nvSpPr>
          <p:cNvPr id="70" name="object 70"/>
          <p:cNvSpPr txBox="1"/>
          <p:nvPr/>
        </p:nvSpPr>
        <p:spPr>
          <a:xfrm>
            <a:off x="78740" y="4919469"/>
            <a:ext cx="7450455" cy="1033780"/>
          </a:xfrm>
          <a:prstGeom prst="rect">
            <a:avLst/>
          </a:prstGeom>
        </p:spPr>
        <p:txBody>
          <a:bodyPr vert="horz" wrap="square" lIns="0" tIns="79375" rIns="0" bIns="0" rtlCol="0">
            <a:spAutoFit/>
          </a:bodyPr>
          <a:lstStyle/>
          <a:p>
            <a:pPr marL="3413125">
              <a:spcBef>
                <a:spcPts val="625"/>
              </a:spcBef>
              <a:tabLst>
                <a:tab pos="4824730" algn="l"/>
              </a:tabLst>
            </a:pPr>
            <a:r>
              <a:rPr sz="1400" b="1" spc="-10" dirty="0">
                <a:latin typeface="Arial"/>
                <a:cs typeface="Arial"/>
              </a:rPr>
              <a:t>2008-2012	</a:t>
            </a:r>
            <a:r>
              <a:rPr sz="1400" b="1" dirty="0">
                <a:latin typeface="Arial"/>
                <a:cs typeface="Arial"/>
              </a:rPr>
              <a:t>2013-2017*</a:t>
            </a:r>
            <a:endParaRPr sz="1400">
              <a:latin typeface="Arial"/>
              <a:cs typeface="Arial"/>
            </a:endParaRPr>
          </a:p>
          <a:p>
            <a:pPr marL="12700">
              <a:spcBef>
                <a:spcPts val="330"/>
              </a:spcBef>
            </a:pPr>
            <a:r>
              <a:rPr sz="900" spc="-45" dirty="0">
                <a:latin typeface="Trebuchet MS"/>
                <a:cs typeface="Trebuchet MS"/>
              </a:rPr>
              <a:t>Source: Health </a:t>
            </a:r>
            <a:r>
              <a:rPr sz="900" spc="-40" dirty="0">
                <a:latin typeface="Trebuchet MS"/>
                <a:cs typeface="Trebuchet MS"/>
              </a:rPr>
              <a:t>Services </a:t>
            </a:r>
            <a:r>
              <a:rPr sz="900" spc="5" dirty="0">
                <a:latin typeface="Trebuchet MS"/>
                <a:cs typeface="Trebuchet MS"/>
              </a:rPr>
              <a:t>Cost </a:t>
            </a:r>
            <a:r>
              <a:rPr sz="900" spc="-40" dirty="0">
                <a:latin typeface="Trebuchet MS"/>
                <a:cs typeface="Trebuchet MS"/>
              </a:rPr>
              <a:t>Review </a:t>
            </a:r>
            <a:r>
              <a:rPr sz="900" spc="-25" dirty="0">
                <a:latin typeface="Trebuchet MS"/>
                <a:cs typeface="Trebuchet MS"/>
              </a:rPr>
              <a:t>Commission </a:t>
            </a:r>
            <a:r>
              <a:rPr sz="900" dirty="0">
                <a:latin typeface="Trebuchet MS"/>
                <a:cs typeface="Trebuchet MS"/>
              </a:rPr>
              <a:t>(HSCRC). </a:t>
            </a:r>
            <a:r>
              <a:rPr sz="900" spc="-30" dirty="0">
                <a:latin typeface="Trebuchet MS"/>
                <a:cs typeface="Trebuchet MS"/>
              </a:rPr>
              <a:t>Data </a:t>
            </a:r>
            <a:r>
              <a:rPr sz="900" spc="-60" dirty="0">
                <a:latin typeface="Trebuchet MS"/>
                <a:cs typeface="Trebuchet MS"/>
              </a:rPr>
              <a:t>reflect </a:t>
            </a:r>
            <a:r>
              <a:rPr sz="900" spc="-40" dirty="0">
                <a:latin typeface="Trebuchet MS"/>
                <a:cs typeface="Trebuchet MS"/>
              </a:rPr>
              <a:t>Maryland </a:t>
            </a:r>
            <a:r>
              <a:rPr sz="900" spc="-30" dirty="0">
                <a:latin typeface="Trebuchet MS"/>
                <a:cs typeface="Trebuchet MS"/>
              </a:rPr>
              <a:t>newborn </a:t>
            </a:r>
            <a:r>
              <a:rPr sz="900" spc="-40" dirty="0">
                <a:latin typeface="Trebuchet MS"/>
                <a:cs typeface="Trebuchet MS"/>
              </a:rPr>
              <a:t>residents </a:t>
            </a:r>
            <a:r>
              <a:rPr sz="900" spc="-60" dirty="0">
                <a:latin typeface="Trebuchet MS"/>
                <a:cs typeface="Trebuchet MS"/>
              </a:rPr>
              <a:t>in </a:t>
            </a:r>
            <a:r>
              <a:rPr sz="900" spc="-40" dirty="0">
                <a:latin typeface="Trebuchet MS"/>
                <a:cs typeface="Trebuchet MS"/>
              </a:rPr>
              <a:t>Maryland </a:t>
            </a:r>
            <a:r>
              <a:rPr sz="900" spc="-45" dirty="0">
                <a:latin typeface="Trebuchet MS"/>
                <a:cs typeface="Trebuchet MS"/>
              </a:rPr>
              <a:t>hospitals </a:t>
            </a:r>
            <a:r>
              <a:rPr sz="900" spc="-60" dirty="0">
                <a:latin typeface="Trebuchet MS"/>
                <a:cs typeface="Trebuchet MS"/>
              </a:rPr>
              <a:t>only. </a:t>
            </a:r>
            <a:r>
              <a:rPr sz="900" spc="70" dirty="0">
                <a:latin typeface="Trebuchet MS"/>
                <a:cs typeface="Trebuchet MS"/>
              </a:rPr>
              <a:t>NAS</a:t>
            </a:r>
            <a:r>
              <a:rPr sz="900" spc="375" dirty="0">
                <a:latin typeface="Trebuchet MS"/>
                <a:cs typeface="Trebuchet MS"/>
              </a:rPr>
              <a:t> </a:t>
            </a:r>
            <a:r>
              <a:rPr sz="900" spc="-55" dirty="0">
                <a:latin typeface="Trebuchet MS"/>
                <a:cs typeface="Trebuchet MS"/>
              </a:rPr>
              <a:t>based </a:t>
            </a:r>
            <a:r>
              <a:rPr sz="900" spc="-20" dirty="0">
                <a:latin typeface="Trebuchet MS"/>
                <a:cs typeface="Trebuchet MS"/>
              </a:rPr>
              <a:t>on </a:t>
            </a:r>
            <a:r>
              <a:rPr sz="900" spc="-90" dirty="0">
                <a:latin typeface="Trebuchet MS"/>
                <a:cs typeface="Trebuchet MS"/>
              </a:rPr>
              <a:t>a </a:t>
            </a:r>
            <a:r>
              <a:rPr sz="900" spc="-50" dirty="0">
                <a:latin typeface="Trebuchet MS"/>
                <a:cs typeface="Trebuchet MS"/>
              </a:rPr>
              <a:t>diagnosis</a:t>
            </a:r>
            <a:endParaRPr sz="900">
              <a:latin typeface="Trebuchet MS"/>
              <a:cs typeface="Trebuchet MS"/>
            </a:endParaRPr>
          </a:p>
          <a:p>
            <a:pPr marL="12700" marR="5080"/>
            <a:r>
              <a:rPr sz="900" spc="-50" dirty="0">
                <a:latin typeface="Trebuchet MS"/>
                <a:cs typeface="Trebuchet MS"/>
              </a:rPr>
              <a:t>of </a:t>
            </a:r>
            <a:r>
              <a:rPr sz="900" spc="-55" dirty="0">
                <a:latin typeface="Trebuchet MS"/>
                <a:cs typeface="Trebuchet MS"/>
              </a:rPr>
              <a:t>the </a:t>
            </a:r>
            <a:r>
              <a:rPr sz="900" spc="-50" dirty="0">
                <a:latin typeface="Trebuchet MS"/>
                <a:cs typeface="Trebuchet MS"/>
              </a:rPr>
              <a:t>following </a:t>
            </a:r>
            <a:r>
              <a:rPr sz="900" spc="-20" dirty="0">
                <a:latin typeface="Trebuchet MS"/>
                <a:cs typeface="Trebuchet MS"/>
              </a:rPr>
              <a:t>on </a:t>
            </a:r>
            <a:r>
              <a:rPr sz="900" spc="-55" dirty="0">
                <a:latin typeface="Trebuchet MS"/>
                <a:cs typeface="Trebuchet MS"/>
              </a:rPr>
              <a:t>the </a:t>
            </a:r>
            <a:r>
              <a:rPr sz="900" spc="-30" dirty="0">
                <a:latin typeface="Trebuchet MS"/>
                <a:cs typeface="Trebuchet MS"/>
              </a:rPr>
              <a:t>newborn </a:t>
            </a:r>
            <a:r>
              <a:rPr sz="900" spc="-50" dirty="0">
                <a:latin typeface="Trebuchet MS"/>
                <a:cs typeface="Trebuchet MS"/>
              </a:rPr>
              <a:t>discharge </a:t>
            </a:r>
            <a:r>
              <a:rPr sz="900" spc="-40" dirty="0">
                <a:latin typeface="Trebuchet MS"/>
                <a:cs typeface="Trebuchet MS"/>
              </a:rPr>
              <a:t>record: </a:t>
            </a:r>
            <a:r>
              <a:rPr sz="900" spc="25" dirty="0">
                <a:latin typeface="Trebuchet MS"/>
                <a:cs typeface="Trebuchet MS"/>
              </a:rPr>
              <a:t>ICD-9 </a:t>
            </a:r>
            <a:r>
              <a:rPr sz="900" spc="-60" dirty="0">
                <a:latin typeface="Trebuchet MS"/>
                <a:cs typeface="Trebuchet MS"/>
              </a:rPr>
              <a:t>779.5: </a:t>
            </a:r>
            <a:r>
              <a:rPr sz="900" spc="-40" dirty="0">
                <a:latin typeface="Trebuchet MS"/>
                <a:cs typeface="Trebuchet MS"/>
              </a:rPr>
              <a:t>drug </a:t>
            </a:r>
            <a:r>
              <a:rPr sz="900" spc="-50" dirty="0">
                <a:latin typeface="Trebuchet MS"/>
                <a:cs typeface="Trebuchet MS"/>
              </a:rPr>
              <a:t>withdrawal </a:t>
            </a:r>
            <a:r>
              <a:rPr sz="900" spc="-35" dirty="0">
                <a:latin typeface="Trebuchet MS"/>
                <a:cs typeface="Trebuchet MS"/>
              </a:rPr>
              <a:t>syndrome </a:t>
            </a:r>
            <a:r>
              <a:rPr sz="900" spc="-60" dirty="0">
                <a:latin typeface="Trebuchet MS"/>
                <a:cs typeface="Trebuchet MS"/>
              </a:rPr>
              <a:t>in </a:t>
            </a:r>
            <a:r>
              <a:rPr sz="900" spc="-40" dirty="0">
                <a:latin typeface="Trebuchet MS"/>
                <a:cs typeface="Trebuchet MS"/>
              </a:rPr>
              <a:t>newborn, </a:t>
            </a:r>
            <a:r>
              <a:rPr sz="900" spc="5" dirty="0">
                <a:latin typeface="Trebuchet MS"/>
                <a:cs typeface="Trebuchet MS"/>
              </a:rPr>
              <a:t>or </a:t>
            </a:r>
            <a:r>
              <a:rPr sz="900" spc="20" dirty="0">
                <a:latin typeface="Trebuchet MS"/>
                <a:cs typeface="Trebuchet MS"/>
              </a:rPr>
              <a:t>ICD-10 </a:t>
            </a:r>
            <a:r>
              <a:rPr sz="900" spc="-65" dirty="0">
                <a:latin typeface="Trebuchet MS"/>
                <a:cs typeface="Trebuchet MS"/>
              </a:rPr>
              <a:t>P96.1: </a:t>
            </a:r>
            <a:r>
              <a:rPr sz="900" spc="-55" dirty="0">
                <a:latin typeface="Trebuchet MS"/>
                <a:cs typeface="Trebuchet MS"/>
              </a:rPr>
              <a:t>neonatal </a:t>
            </a:r>
            <a:r>
              <a:rPr sz="900" spc="-50" dirty="0">
                <a:latin typeface="Trebuchet MS"/>
                <a:cs typeface="Trebuchet MS"/>
              </a:rPr>
              <a:t>withdrawal </a:t>
            </a:r>
            <a:r>
              <a:rPr sz="900" spc="-40" dirty="0">
                <a:latin typeface="Trebuchet MS"/>
                <a:cs typeface="Trebuchet MS"/>
              </a:rPr>
              <a:t>symptoms from  </a:t>
            </a:r>
            <a:r>
              <a:rPr sz="900" spc="-60" dirty="0">
                <a:latin typeface="Trebuchet MS"/>
                <a:cs typeface="Trebuchet MS"/>
              </a:rPr>
              <a:t>maternal </a:t>
            </a:r>
            <a:r>
              <a:rPr sz="900" spc="-40" dirty="0">
                <a:latin typeface="Trebuchet MS"/>
                <a:cs typeface="Trebuchet MS"/>
              </a:rPr>
              <a:t>use </a:t>
            </a:r>
            <a:r>
              <a:rPr sz="900" spc="-50" dirty="0">
                <a:latin typeface="Trebuchet MS"/>
                <a:cs typeface="Trebuchet MS"/>
              </a:rPr>
              <a:t>of </a:t>
            </a:r>
            <a:r>
              <a:rPr sz="900" spc="-35" dirty="0">
                <a:latin typeface="Trebuchet MS"/>
                <a:cs typeface="Trebuchet MS"/>
              </a:rPr>
              <a:t>drugs </a:t>
            </a:r>
            <a:r>
              <a:rPr sz="900" spc="-50" dirty="0">
                <a:latin typeface="Trebuchet MS"/>
                <a:cs typeface="Trebuchet MS"/>
              </a:rPr>
              <a:t>of</a:t>
            </a:r>
            <a:r>
              <a:rPr sz="900" spc="70" dirty="0">
                <a:latin typeface="Trebuchet MS"/>
                <a:cs typeface="Trebuchet MS"/>
              </a:rPr>
              <a:t> </a:t>
            </a:r>
            <a:r>
              <a:rPr sz="900" spc="-60" dirty="0">
                <a:latin typeface="Trebuchet MS"/>
                <a:cs typeface="Trebuchet MS"/>
              </a:rPr>
              <a:t>addiction.</a:t>
            </a:r>
            <a:endParaRPr sz="900">
              <a:latin typeface="Trebuchet MS"/>
              <a:cs typeface="Trebuchet MS"/>
            </a:endParaRPr>
          </a:p>
          <a:p>
            <a:pPr marL="12700" marR="1291590"/>
            <a:r>
              <a:rPr sz="900" spc="-25" dirty="0">
                <a:latin typeface="Trebuchet MS"/>
                <a:cs typeface="Trebuchet MS"/>
              </a:rPr>
              <a:t>*Changes </a:t>
            </a:r>
            <a:r>
              <a:rPr sz="900" spc="-60" dirty="0">
                <a:latin typeface="Trebuchet MS"/>
                <a:cs typeface="Trebuchet MS"/>
              </a:rPr>
              <a:t>in </a:t>
            </a:r>
            <a:r>
              <a:rPr sz="900" spc="60" dirty="0">
                <a:latin typeface="Trebuchet MS"/>
                <a:cs typeface="Trebuchet MS"/>
              </a:rPr>
              <a:t>NAS </a:t>
            </a:r>
            <a:r>
              <a:rPr sz="900" spc="-45" dirty="0">
                <a:latin typeface="Trebuchet MS"/>
                <a:cs typeface="Trebuchet MS"/>
              </a:rPr>
              <a:t>coding </a:t>
            </a:r>
            <a:r>
              <a:rPr sz="900" spc="-40" dirty="0">
                <a:latin typeface="Trebuchet MS"/>
                <a:cs typeface="Trebuchet MS"/>
              </a:rPr>
              <a:t>from </a:t>
            </a:r>
            <a:r>
              <a:rPr sz="900" spc="25" dirty="0">
                <a:latin typeface="Trebuchet MS"/>
                <a:cs typeface="Trebuchet MS"/>
              </a:rPr>
              <a:t>ICD-9 </a:t>
            </a:r>
            <a:r>
              <a:rPr sz="900" spc="-25" dirty="0">
                <a:latin typeface="Trebuchet MS"/>
                <a:cs typeface="Trebuchet MS"/>
              </a:rPr>
              <a:t>to </a:t>
            </a:r>
            <a:r>
              <a:rPr sz="900" spc="15" dirty="0">
                <a:latin typeface="Trebuchet MS"/>
                <a:cs typeface="Trebuchet MS"/>
              </a:rPr>
              <a:t>ICD-10 </a:t>
            </a:r>
            <a:r>
              <a:rPr sz="900" spc="-60" dirty="0">
                <a:latin typeface="Trebuchet MS"/>
                <a:cs typeface="Trebuchet MS"/>
              </a:rPr>
              <a:t>in </a:t>
            </a:r>
            <a:r>
              <a:rPr sz="900" spc="-10" dirty="0">
                <a:latin typeface="Trebuchet MS"/>
                <a:cs typeface="Trebuchet MS"/>
              </a:rPr>
              <a:t>October </a:t>
            </a:r>
            <a:r>
              <a:rPr sz="900" spc="-20" dirty="0">
                <a:latin typeface="Trebuchet MS"/>
                <a:cs typeface="Trebuchet MS"/>
              </a:rPr>
              <a:t>2015 </a:t>
            </a:r>
            <a:r>
              <a:rPr sz="900" spc="-65" dirty="0">
                <a:latin typeface="Trebuchet MS"/>
                <a:cs typeface="Trebuchet MS"/>
              </a:rPr>
              <a:t>may </a:t>
            </a:r>
            <a:r>
              <a:rPr sz="900" spc="-60" dirty="0">
                <a:latin typeface="Trebuchet MS"/>
                <a:cs typeface="Trebuchet MS"/>
              </a:rPr>
              <a:t>have influenced </a:t>
            </a:r>
            <a:r>
              <a:rPr sz="900" spc="-55" dirty="0">
                <a:latin typeface="Trebuchet MS"/>
                <a:cs typeface="Trebuchet MS"/>
              </a:rPr>
              <a:t>the </a:t>
            </a:r>
            <a:r>
              <a:rPr sz="900" spc="-40" dirty="0">
                <a:latin typeface="Trebuchet MS"/>
                <a:cs typeface="Trebuchet MS"/>
              </a:rPr>
              <a:t>number </a:t>
            </a:r>
            <a:r>
              <a:rPr sz="900" spc="-50" dirty="0">
                <a:latin typeface="Trebuchet MS"/>
                <a:cs typeface="Trebuchet MS"/>
              </a:rPr>
              <a:t>of </a:t>
            </a:r>
            <a:r>
              <a:rPr sz="900" spc="60" dirty="0">
                <a:latin typeface="Trebuchet MS"/>
                <a:cs typeface="Trebuchet MS"/>
              </a:rPr>
              <a:t>NAS </a:t>
            </a:r>
            <a:r>
              <a:rPr sz="900" spc="-30" dirty="0">
                <a:latin typeface="Trebuchet MS"/>
                <a:cs typeface="Trebuchet MS"/>
              </a:rPr>
              <a:t>newborns </a:t>
            </a:r>
            <a:r>
              <a:rPr sz="900" spc="-60" dirty="0">
                <a:latin typeface="Trebuchet MS"/>
                <a:cs typeface="Trebuchet MS"/>
              </a:rPr>
              <a:t>in </a:t>
            </a:r>
            <a:r>
              <a:rPr sz="900" spc="-50" dirty="0">
                <a:latin typeface="Trebuchet MS"/>
                <a:cs typeface="Trebuchet MS"/>
              </a:rPr>
              <a:t>these </a:t>
            </a:r>
            <a:r>
              <a:rPr sz="900" spc="-45" dirty="0">
                <a:latin typeface="Trebuchet MS"/>
                <a:cs typeface="Trebuchet MS"/>
              </a:rPr>
              <a:t>years  </a:t>
            </a:r>
            <a:r>
              <a:rPr sz="900" spc="-30" dirty="0">
                <a:latin typeface="Trebuchet MS"/>
                <a:cs typeface="Trebuchet MS"/>
              </a:rPr>
              <a:t>Data </a:t>
            </a:r>
            <a:r>
              <a:rPr sz="900" spc="-35" dirty="0">
                <a:latin typeface="Trebuchet MS"/>
                <a:cs typeface="Trebuchet MS"/>
              </a:rPr>
              <a:t>suppressed for </a:t>
            </a:r>
            <a:r>
              <a:rPr sz="900" spc="-50" dirty="0">
                <a:latin typeface="Trebuchet MS"/>
                <a:cs typeface="Trebuchet MS"/>
              </a:rPr>
              <a:t>jurisdictions with </a:t>
            </a:r>
            <a:r>
              <a:rPr sz="900" spc="-45" dirty="0">
                <a:latin typeface="Trebuchet MS"/>
                <a:cs typeface="Trebuchet MS"/>
              </a:rPr>
              <a:t>less </a:t>
            </a:r>
            <a:r>
              <a:rPr sz="900" spc="-60" dirty="0">
                <a:latin typeface="Trebuchet MS"/>
                <a:cs typeface="Trebuchet MS"/>
              </a:rPr>
              <a:t>than </a:t>
            </a:r>
            <a:r>
              <a:rPr sz="900" spc="-20" dirty="0">
                <a:latin typeface="Trebuchet MS"/>
                <a:cs typeface="Trebuchet MS"/>
              </a:rPr>
              <a:t>11 </a:t>
            </a:r>
            <a:r>
              <a:rPr sz="900" spc="55" dirty="0">
                <a:latin typeface="Trebuchet MS"/>
                <a:cs typeface="Trebuchet MS"/>
              </a:rPr>
              <a:t>NAS </a:t>
            </a:r>
            <a:r>
              <a:rPr sz="900" spc="-40" dirty="0">
                <a:latin typeface="Trebuchet MS"/>
                <a:cs typeface="Trebuchet MS"/>
              </a:rPr>
              <a:t>newborns. </a:t>
            </a:r>
            <a:r>
              <a:rPr sz="900" spc="-45" dirty="0">
                <a:latin typeface="Trebuchet MS"/>
                <a:cs typeface="Trebuchet MS"/>
              </a:rPr>
              <a:t>^Rates </a:t>
            </a:r>
            <a:r>
              <a:rPr sz="900" spc="-35" dirty="0">
                <a:latin typeface="Trebuchet MS"/>
                <a:cs typeface="Trebuchet MS"/>
              </a:rPr>
              <a:t>for </a:t>
            </a:r>
            <a:r>
              <a:rPr sz="900" spc="-20" dirty="0">
                <a:latin typeface="Trebuchet MS"/>
                <a:cs typeface="Trebuchet MS"/>
              </a:rPr>
              <a:t>2008-2012 </a:t>
            </a:r>
            <a:r>
              <a:rPr sz="900" spc="-60" dirty="0">
                <a:latin typeface="Trebuchet MS"/>
                <a:cs typeface="Trebuchet MS"/>
              </a:rPr>
              <a:t>and </a:t>
            </a:r>
            <a:r>
              <a:rPr sz="900" spc="-25" dirty="0">
                <a:latin typeface="Trebuchet MS"/>
                <a:cs typeface="Trebuchet MS"/>
              </a:rPr>
              <a:t>2013-2017 </a:t>
            </a:r>
            <a:r>
              <a:rPr sz="900" spc="-65" dirty="0">
                <a:latin typeface="Trebuchet MS"/>
                <a:cs typeface="Trebuchet MS"/>
              </a:rPr>
              <a:t>differ significantly</a:t>
            </a:r>
            <a:r>
              <a:rPr sz="900" spc="135" dirty="0">
                <a:latin typeface="Trebuchet MS"/>
                <a:cs typeface="Trebuchet MS"/>
              </a:rPr>
              <a:t> </a:t>
            </a:r>
            <a:r>
              <a:rPr sz="900" spc="-35" dirty="0">
                <a:latin typeface="Trebuchet MS"/>
                <a:cs typeface="Trebuchet MS"/>
              </a:rPr>
              <a:t>(p&lt;0.05)</a:t>
            </a:r>
            <a:endParaRPr sz="900">
              <a:latin typeface="Trebuchet MS"/>
              <a:cs typeface="Trebuchet MS"/>
            </a:endParaRPr>
          </a:p>
        </p:txBody>
      </p:sp>
      <p:sp>
        <p:nvSpPr>
          <p:cNvPr id="71" name="object 71"/>
          <p:cNvSpPr/>
          <p:nvPr/>
        </p:nvSpPr>
        <p:spPr>
          <a:xfrm>
            <a:off x="229361" y="1656587"/>
            <a:ext cx="8686800" cy="0"/>
          </a:xfrm>
          <a:custGeom>
            <a:avLst/>
            <a:gdLst/>
            <a:ahLst/>
            <a:cxnLst/>
            <a:rect l="l" t="t" r="r" b="b"/>
            <a:pathLst>
              <a:path w="8686800">
                <a:moveTo>
                  <a:pt x="0" y="0"/>
                </a:moveTo>
                <a:lnTo>
                  <a:pt x="8686800" y="0"/>
                </a:lnTo>
              </a:path>
            </a:pathLst>
          </a:custGeom>
          <a:ln w="28956">
            <a:solidFill>
              <a:srgbClr val="970000"/>
            </a:solidFill>
          </a:ln>
        </p:spPr>
        <p:txBody>
          <a:bodyPr wrap="square" lIns="0" tIns="0" rIns="0" bIns="0" rtlCol="0"/>
          <a:lstStyle/>
          <a:p>
            <a:endParaRPr/>
          </a:p>
        </p:txBody>
      </p:sp>
      <p:sp>
        <p:nvSpPr>
          <p:cNvPr id="72" name="object 72"/>
          <p:cNvSpPr txBox="1">
            <a:spLocks noGrp="1"/>
          </p:cNvSpPr>
          <p:nvPr>
            <p:ph type="title"/>
          </p:nvPr>
        </p:nvSpPr>
        <p:spPr>
          <a:xfrm>
            <a:off x="503505" y="515845"/>
            <a:ext cx="8095156" cy="844462"/>
          </a:xfrm>
          <a:prstGeom prst="rect">
            <a:avLst/>
          </a:prstGeom>
        </p:spPr>
        <p:txBody>
          <a:bodyPr vert="horz" wrap="square" lIns="0" tIns="13335" rIns="0" bIns="0" rtlCol="0" anchor="ctr">
            <a:spAutoFit/>
          </a:bodyPr>
          <a:lstStyle/>
          <a:p>
            <a:pPr marL="353695" marR="5080" indent="-341630" algn="ctr">
              <a:spcBef>
                <a:spcPts val="105"/>
              </a:spcBef>
            </a:pPr>
            <a:r>
              <a:rPr sz="3000" dirty="0">
                <a:latin typeface="Arial Narrow" panose="020B0606020202030204" pitchFamily="34" charset="0"/>
              </a:rPr>
              <a:t>Rate </a:t>
            </a:r>
            <a:r>
              <a:rPr sz="3000" spc="-50" dirty="0">
                <a:latin typeface="Arial Narrow" panose="020B0606020202030204" pitchFamily="34" charset="0"/>
              </a:rPr>
              <a:t>of </a:t>
            </a:r>
            <a:r>
              <a:rPr sz="3000" spc="20" dirty="0">
                <a:latin typeface="Arial Narrow" panose="020B0606020202030204" pitchFamily="34" charset="0"/>
              </a:rPr>
              <a:t>Neonatal </a:t>
            </a:r>
            <a:r>
              <a:rPr sz="3000" spc="-35" dirty="0">
                <a:latin typeface="Arial Narrow" panose="020B0606020202030204" pitchFamily="34" charset="0"/>
              </a:rPr>
              <a:t>Abstinence </a:t>
            </a:r>
            <a:r>
              <a:rPr sz="3000" spc="-20" dirty="0">
                <a:latin typeface="Arial Narrow" panose="020B0606020202030204" pitchFamily="34" charset="0"/>
              </a:rPr>
              <a:t>Syndrome </a:t>
            </a:r>
            <a:r>
              <a:rPr sz="3000" spc="85" dirty="0">
                <a:latin typeface="Arial Narrow" panose="020B0606020202030204" pitchFamily="34" charset="0"/>
              </a:rPr>
              <a:t>(NAS)</a:t>
            </a:r>
            <a:r>
              <a:rPr sz="3000" spc="-20" dirty="0">
                <a:latin typeface="Arial Narrow" panose="020B0606020202030204" pitchFamily="34" charset="0"/>
              </a:rPr>
              <a:t> births,  </a:t>
            </a:r>
            <a:br>
              <a:rPr lang="en-US" sz="3000" spc="-20" dirty="0">
                <a:latin typeface="Arial Narrow" panose="020B0606020202030204" pitchFamily="34" charset="0"/>
              </a:rPr>
            </a:br>
            <a:r>
              <a:rPr sz="3000" spc="-75" dirty="0">
                <a:latin typeface="Arial Narrow" panose="020B0606020202030204" pitchFamily="34" charset="0"/>
              </a:rPr>
              <a:t>by </a:t>
            </a:r>
            <a:r>
              <a:rPr sz="3000" spc="-35" dirty="0">
                <a:latin typeface="Arial Narrow" panose="020B0606020202030204" pitchFamily="34" charset="0"/>
              </a:rPr>
              <a:t>jurisdiction </a:t>
            </a:r>
            <a:r>
              <a:rPr sz="3000" spc="-50" dirty="0">
                <a:latin typeface="Arial Narrow" panose="020B0606020202030204" pitchFamily="34" charset="0"/>
              </a:rPr>
              <a:t>of </a:t>
            </a:r>
            <a:r>
              <a:rPr sz="3000" spc="-45" dirty="0">
                <a:latin typeface="Arial Narrow" panose="020B0606020202030204" pitchFamily="34" charset="0"/>
              </a:rPr>
              <a:t>residence, </a:t>
            </a:r>
            <a:r>
              <a:rPr sz="3000" spc="-15" dirty="0">
                <a:latin typeface="Arial Narrow" panose="020B0606020202030204" pitchFamily="34" charset="0"/>
              </a:rPr>
              <a:t>Maryland,</a:t>
            </a:r>
            <a:r>
              <a:rPr sz="3000" spc="70" dirty="0">
                <a:latin typeface="Arial Narrow" panose="020B0606020202030204" pitchFamily="34" charset="0"/>
              </a:rPr>
              <a:t> </a:t>
            </a:r>
            <a:r>
              <a:rPr sz="3000" spc="-10" dirty="0">
                <a:latin typeface="Arial Narrow" panose="020B0606020202030204" pitchFamily="34" charset="0"/>
              </a:rPr>
              <a:t>2008-2017</a:t>
            </a:r>
          </a:p>
        </p:txBody>
      </p:sp>
      <p:sp>
        <p:nvSpPr>
          <p:cNvPr id="74" name="Oval 73"/>
          <p:cNvSpPr/>
          <p:nvPr/>
        </p:nvSpPr>
        <p:spPr>
          <a:xfrm rot="19557467">
            <a:off x="1956434" y="4121394"/>
            <a:ext cx="949070" cy="387055"/>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lide Number Placeholder 72">
            <a:extLst>
              <a:ext uri="{FF2B5EF4-FFF2-40B4-BE49-F238E27FC236}">
                <a16:creationId xmlns:a16="http://schemas.microsoft.com/office/drawing/2014/main" id="{FD66EC8E-9E8E-41C7-AAB2-56F2FE42FF3C}"/>
              </a:ext>
            </a:extLst>
          </p:cNvPr>
          <p:cNvSpPr>
            <a:spLocks noGrp="1"/>
          </p:cNvSpPr>
          <p:nvPr>
            <p:ph type="sldNum" sz="quarter" idx="12"/>
          </p:nvPr>
        </p:nvSpPr>
        <p:spPr/>
        <p:txBody>
          <a:bodyPr/>
          <a:lstStyle/>
          <a:p>
            <a:fld id="{8E145768-8A22-4FFD-AC95-E3A3F5948B2E}" type="slidenum">
              <a:rPr lang="en-US" smtClean="0"/>
              <a:t>21</a:t>
            </a:fld>
            <a:endParaRPr lang="en-US" dirty="0"/>
          </a:p>
        </p:txBody>
      </p:sp>
    </p:spTree>
    <p:extLst>
      <p:ext uri="{BB962C8B-B14F-4D97-AF65-F5344CB8AC3E}">
        <p14:creationId xmlns:p14="http://schemas.microsoft.com/office/powerpoint/2010/main" val="71947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60A3C1-24B6-42B5-998C-903817A9C361}"/>
              </a:ext>
            </a:extLst>
          </p:cNvPr>
          <p:cNvSpPr>
            <a:spLocks noGrp="1"/>
          </p:cNvSpPr>
          <p:nvPr>
            <p:ph idx="1"/>
          </p:nvPr>
        </p:nvSpPr>
        <p:spPr>
          <a:xfrm>
            <a:off x="4114799" y="1483593"/>
            <a:ext cx="4952999" cy="4764807"/>
          </a:xfrm>
        </p:spPr>
        <p:txBody>
          <a:bodyPr>
            <a:normAutofit fontScale="55000" lnSpcReduction="20000"/>
          </a:bodyPr>
          <a:lstStyle/>
          <a:p>
            <a:r>
              <a:rPr lang="en-US" b="1" dirty="0">
                <a:solidFill>
                  <a:schemeClr val="tx2">
                    <a:lumMod val="50000"/>
                  </a:schemeClr>
                </a:solidFill>
              </a:rPr>
              <a:t>SEN≠NAS</a:t>
            </a:r>
            <a:r>
              <a:rPr lang="en-US" dirty="0">
                <a:solidFill>
                  <a:schemeClr val="tx2">
                    <a:lumMod val="50000"/>
                  </a:schemeClr>
                </a:solidFill>
              </a:rPr>
              <a:t>.  It’s a complex picture.     NAS is a lot more than opioid exposure.</a:t>
            </a:r>
          </a:p>
          <a:p>
            <a:r>
              <a:rPr lang="en-US" b="1" dirty="0">
                <a:solidFill>
                  <a:schemeClr val="tx2">
                    <a:lumMod val="50000"/>
                  </a:schemeClr>
                </a:solidFill>
              </a:rPr>
              <a:t>Smoking cessation</a:t>
            </a:r>
            <a:r>
              <a:rPr lang="en-US" dirty="0">
                <a:solidFill>
                  <a:schemeClr val="tx2">
                    <a:lumMod val="50000"/>
                  </a:schemeClr>
                </a:solidFill>
              </a:rPr>
              <a:t>.  Focus on the modifiable behaviors, in particular, smoking cessation.  At least 80% of women with opioid use disorder smoke cigarettes.  It’s a great opportunity to talk about smoking cessation, even cutting back cigarettes is beneficial.</a:t>
            </a:r>
          </a:p>
          <a:p>
            <a:r>
              <a:rPr lang="en-US" b="1" dirty="0">
                <a:solidFill>
                  <a:schemeClr val="tx2">
                    <a:lumMod val="50000"/>
                  </a:schemeClr>
                </a:solidFill>
              </a:rPr>
              <a:t>Breastfeeding</a:t>
            </a:r>
            <a:r>
              <a:rPr lang="en-US" dirty="0">
                <a:solidFill>
                  <a:schemeClr val="tx2">
                    <a:lumMod val="50000"/>
                  </a:schemeClr>
                </a:solidFill>
              </a:rPr>
              <a:t>.  It’s also a great opportunity to talk about breastfeeding and skin-to-skin contact:  holding the baby, rooming in if possible, and breastfeeding as ways to reduce the severity and duration of NAS.</a:t>
            </a:r>
          </a:p>
          <a:p>
            <a:r>
              <a:rPr lang="en-US" b="1" dirty="0">
                <a:solidFill>
                  <a:schemeClr val="tx2">
                    <a:lumMod val="50000"/>
                  </a:schemeClr>
                </a:solidFill>
              </a:rPr>
              <a:t>Continuity of care – through WIC, care coordination, women’s health, and behavioral health services. </a:t>
            </a:r>
            <a:r>
              <a:rPr lang="en-US" dirty="0">
                <a:solidFill>
                  <a:schemeClr val="tx2">
                    <a:lumMod val="50000"/>
                  </a:schemeClr>
                </a:solidFill>
              </a:rPr>
              <a:t> </a:t>
            </a:r>
          </a:p>
        </p:txBody>
      </p:sp>
      <p:sp>
        <p:nvSpPr>
          <p:cNvPr id="4" name="Slide Number Placeholder 3">
            <a:extLst>
              <a:ext uri="{FF2B5EF4-FFF2-40B4-BE49-F238E27FC236}">
                <a16:creationId xmlns:a16="http://schemas.microsoft.com/office/drawing/2014/main" id="{EFD8FCBF-A734-4634-B4DC-07756C4E57D0}"/>
              </a:ext>
            </a:extLst>
          </p:cNvPr>
          <p:cNvSpPr>
            <a:spLocks noGrp="1"/>
          </p:cNvSpPr>
          <p:nvPr>
            <p:ph type="sldNum" sz="quarter" idx="12"/>
          </p:nvPr>
        </p:nvSpPr>
        <p:spPr/>
        <p:txBody>
          <a:bodyPr/>
          <a:lstStyle/>
          <a:p>
            <a:fld id="{8E145768-8A22-4FFD-AC95-E3A3F5948B2E}" type="slidenum">
              <a:rPr lang="en-US" smtClean="0"/>
              <a:t>22</a:t>
            </a:fld>
            <a:endParaRPr lang="en-US"/>
          </a:p>
        </p:txBody>
      </p:sp>
      <p:sp>
        <p:nvSpPr>
          <p:cNvPr id="6" name="TextBox 5">
            <a:extLst>
              <a:ext uri="{FF2B5EF4-FFF2-40B4-BE49-F238E27FC236}">
                <a16:creationId xmlns:a16="http://schemas.microsoft.com/office/drawing/2014/main" id="{D241DA18-AEE4-4093-895C-5296160E6034}"/>
              </a:ext>
            </a:extLst>
          </p:cNvPr>
          <p:cNvSpPr txBox="1"/>
          <p:nvPr/>
        </p:nvSpPr>
        <p:spPr>
          <a:xfrm rot="10800000" flipH="1" flipV="1">
            <a:off x="4419600" y="5869339"/>
            <a:ext cx="3429000" cy="307777"/>
          </a:xfrm>
          <a:prstGeom prst="rect">
            <a:avLst/>
          </a:prstGeom>
          <a:noFill/>
        </p:spPr>
        <p:txBody>
          <a:bodyPr wrap="square" rtlCol="0">
            <a:spAutoFit/>
          </a:bodyPr>
          <a:lstStyle/>
          <a:p>
            <a:r>
              <a:rPr lang="en-US" sz="1400" dirty="0">
                <a:solidFill>
                  <a:schemeClr val="accent1">
                    <a:lumMod val="50000"/>
                  </a:schemeClr>
                </a:solidFill>
                <a:latin typeface="Arial Narrow" panose="020B0606020202030204" pitchFamily="34" charset="0"/>
              </a:rPr>
              <a:t>From:  ACOG Update, Volume 43, Edition 5</a:t>
            </a:r>
          </a:p>
        </p:txBody>
      </p:sp>
      <p:sp>
        <p:nvSpPr>
          <p:cNvPr id="7" name="Title 10">
            <a:extLst>
              <a:ext uri="{FF2B5EF4-FFF2-40B4-BE49-F238E27FC236}">
                <a16:creationId xmlns:a16="http://schemas.microsoft.com/office/drawing/2014/main" id="{7134D31E-F406-4374-B4E0-964D3D4A8BAA}"/>
              </a:ext>
            </a:extLst>
          </p:cNvPr>
          <p:cNvSpPr txBox="1">
            <a:spLocks/>
          </p:cNvSpPr>
          <p:nvPr/>
        </p:nvSpPr>
        <p:spPr>
          <a:xfrm>
            <a:off x="-9525" y="-1"/>
            <a:ext cx="9144000"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000" b="1" dirty="0">
                <a:solidFill>
                  <a:schemeClr val="tx2">
                    <a:lumMod val="20000"/>
                    <a:lumOff val="80000"/>
                  </a:schemeClr>
                </a:solidFill>
                <a:latin typeface="Arial Narrow" panose="020B0606020202030204" pitchFamily="34" charset="0"/>
              </a:rPr>
              <a:t>Why do some SEN babies develop NAS and others don’t?  </a:t>
            </a:r>
            <a:r>
              <a:rPr lang="en-US" sz="3000" b="1" i="1" dirty="0">
                <a:solidFill>
                  <a:schemeClr val="tx2">
                    <a:lumMod val="20000"/>
                    <a:lumOff val="80000"/>
                  </a:schemeClr>
                </a:solidFill>
                <a:latin typeface="Arial Narrow" panose="020B0606020202030204" pitchFamily="34" charset="0"/>
              </a:rPr>
              <a:t>How can mothers be supported?</a:t>
            </a:r>
          </a:p>
        </p:txBody>
      </p:sp>
      <p:pic>
        <p:nvPicPr>
          <p:cNvPr id="8" name="Picture 7">
            <a:extLst>
              <a:ext uri="{FF2B5EF4-FFF2-40B4-BE49-F238E27FC236}">
                <a16:creationId xmlns:a16="http://schemas.microsoft.com/office/drawing/2014/main" id="{13AF8563-1EEB-4732-A812-F95D415249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8" y="1805228"/>
            <a:ext cx="4281565" cy="3300172"/>
          </a:xfrm>
          <a:prstGeom prst="rect">
            <a:avLst/>
          </a:prstGeom>
        </p:spPr>
      </p:pic>
    </p:spTree>
    <p:extLst>
      <p:ext uri="{BB962C8B-B14F-4D97-AF65-F5344CB8AC3E}">
        <p14:creationId xmlns:p14="http://schemas.microsoft.com/office/powerpoint/2010/main" val="235516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Slide Number Placeholder 3"/>
          <p:cNvSpPr>
            <a:spLocks noGrp="1"/>
          </p:cNvSpPr>
          <p:nvPr>
            <p:ph type="sldNum" sz="quarter" idx="4294967295"/>
          </p:nvPr>
        </p:nvSpPr>
        <p:spPr>
          <a:xfrm>
            <a:off x="76200" y="6370637"/>
            <a:ext cx="2133600" cy="365125"/>
          </a:xfrm>
          <a:prstGeom prst="rect">
            <a:avLst/>
          </a:prstGeom>
        </p:spPr>
        <p:txBody>
          <a:bodyPr/>
          <a:lstStyle/>
          <a:p>
            <a:r>
              <a:rPr lang="en-US" sz="1200" dirty="0">
                <a:solidFill>
                  <a:schemeClr val="bg1"/>
                </a:solidFill>
              </a:rPr>
              <a:t>13</a:t>
            </a:r>
          </a:p>
        </p:txBody>
      </p:sp>
    </p:spTree>
    <p:extLst>
      <p:ext uri="{BB962C8B-B14F-4D97-AF65-F5344CB8AC3E}">
        <p14:creationId xmlns:p14="http://schemas.microsoft.com/office/powerpoint/2010/main" val="155625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FCF544-B16C-454F-A7C7-E3A6481268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364"/>
          <a:stretch/>
        </p:blipFill>
        <p:spPr>
          <a:xfrm rot="5400000">
            <a:off x="-1763594" y="2245275"/>
            <a:ext cx="6108437" cy="3599087"/>
          </a:xfrm>
          <a:prstGeom prst="rect">
            <a:avLst/>
          </a:prstGeom>
        </p:spPr>
      </p:pic>
      <p:sp>
        <p:nvSpPr>
          <p:cNvPr id="5" name="Slide Number Placeholder 3"/>
          <p:cNvSpPr>
            <a:spLocks noGrp="1"/>
          </p:cNvSpPr>
          <p:nvPr>
            <p:ph type="sldNum" sz="quarter" idx="4294967295"/>
          </p:nvPr>
        </p:nvSpPr>
        <p:spPr>
          <a:xfrm>
            <a:off x="76200" y="6370637"/>
            <a:ext cx="2133600" cy="365125"/>
          </a:xfrm>
          <a:prstGeom prst="rect">
            <a:avLst/>
          </a:prstGeom>
        </p:spPr>
        <p:txBody>
          <a:bodyPr/>
          <a:lstStyle/>
          <a:p>
            <a:r>
              <a:rPr lang="en-US" sz="1200" dirty="0">
                <a:solidFill>
                  <a:schemeClr val="bg1"/>
                </a:solidFill>
              </a:rPr>
              <a:t>15</a:t>
            </a:r>
          </a:p>
        </p:txBody>
      </p:sp>
      <p:sp>
        <p:nvSpPr>
          <p:cNvPr id="10" name="Content Placeholder 2">
            <a:extLst>
              <a:ext uri="{FF2B5EF4-FFF2-40B4-BE49-F238E27FC236}">
                <a16:creationId xmlns:a16="http://schemas.microsoft.com/office/drawing/2014/main" id="{29DAA3A9-BA97-4FD3-BC10-5BD81CEC8DCB}"/>
              </a:ext>
            </a:extLst>
          </p:cNvPr>
          <p:cNvSpPr txBox="1">
            <a:spLocks/>
          </p:cNvSpPr>
          <p:nvPr/>
        </p:nvSpPr>
        <p:spPr>
          <a:xfrm>
            <a:off x="2743200" y="1195168"/>
            <a:ext cx="6313168" cy="2643184"/>
          </a:xfrm>
          <a:prstGeom prst="rect">
            <a:avLst/>
          </a:prstGeom>
          <a:solidFill>
            <a:srgbClr val="0070C0"/>
          </a:solidFill>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Arial Narrow" panose="020B0606020202030204" pitchFamily="34" charset="0"/>
              </a:rPr>
              <a:t>What is MEGAN’s Place?</a:t>
            </a:r>
          </a:p>
          <a:p>
            <a:r>
              <a:rPr lang="en-US" sz="3300" dirty="0">
                <a:solidFill>
                  <a:schemeClr val="bg1"/>
                </a:solidFill>
                <a:latin typeface="Arial Narrow" panose="020B0606020202030204" pitchFamily="34" charset="0"/>
              </a:rPr>
              <a:t>A safe, non-judgmental place for at-risk pregnant and postpartum women and their families who need assistance – with information/guidance, resources/services, and care coordination/support – in Harford County.</a:t>
            </a:r>
          </a:p>
          <a:p>
            <a:r>
              <a:rPr lang="en-US" sz="3300" dirty="0">
                <a:solidFill>
                  <a:schemeClr val="bg1"/>
                </a:solidFill>
                <a:latin typeface="Arial Narrow" panose="020B0606020202030204" pitchFamily="34" charset="0"/>
              </a:rPr>
              <a:t>A supportive and restorative place for building family resilience.</a:t>
            </a:r>
          </a:p>
          <a:p>
            <a:r>
              <a:rPr lang="en-US" sz="3300" dirty="0">
                <a:solidFill>
                  <a:schemeClr val="bg1"/>
                </a:solidFill>
                <a:latin typeface="Arial Narrow" panose="020B0606020202030204" pitchFamily="34" charset="0"/>
              </a:rPr>
              <a:t>Evidence-based practices:</a:t>
            </a:r>
          </a:p>
          <a:p>
            <a:pPr lvl="1"/>
            <a:r>
              <a:rPr lang="en-US" sz="2900" i="1" dirty="0">
                <a:solidFill>
                  <a:schemeClr val="bg1"/>
                </a:solidFill>
                <a:latin typeface="Arial Narrow" panose="020B0606020202030204" pitchFamily="34" charset="0"/>
              </a:rPr>
              <a:t>Helping Families Recover </a:t>
            </a:r>
            <a:r>
              <a:rPr lang="en-US" sz="2900" dirty="0">
                <a:solidFill>
                  <a:schemeClr val="bg1"/>
                </a:solidFill>
                <a:latin typeface="Arial Narrow" panose="020B0606020202030204" pitchFamily="34" charset="0"/>
              </a:rPr>
              <a:t>peer support and wraparound services</a:t>
            </a:r>
          </a:p>
          <a:p>
            <a:pPr lvl="1"/>
            <a:r>
              <a:rPr lang="en-US" sz="2900" i="1" dirty="0">
                <a:solidFill>
                  <a:schemeClr val="bg1"/>
                </a:solidFill>
                <a:latin typeface="Arial Narrow" panose="020B0606020202030204" pitchFamily="34" charset="0"/>
              </a:rPr>
              <a:t>Healthy Families America </a:t>
            </a:r>
            <a:r>
              <a:rPr lang="en-US" sz="2900" dirty="0">
                <a:solidFill>
                  <a:schemeClr val="bg1"/>
                </a:solidFill>
                <a:latin typeface="Arial Narrow" panose="020B0606020202030204" pitchFamily="34" charset="0"/>
              </a:rPr>
              <a:t>model of home visiting and</a:t>
            </a:r>
          </a:p>
          <a:p>
            <a:pPr marL="457200" lvl="1" indent="0">
              <a:buNone/>
            </a:pPr>
            <a:r>
              <a:rPr lang="en-US" sz="2900" dirty="0">
                <a:solidFill>
                  <a:schemeClr val="bg1"/>
                </a:solidFill>
                <a:latin typeface="Arial Narrow" panose="020B0606020202030204" pitchFamily="34" charset="0"/>
              </a:rPr>
              <a:t>     care coordination</a:t>
            </a:r>
          </a:p>
          <a:p>
            <a:pPr lvl="1"/>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9" name="Title 10">
            <a:extLst>
              <a:ext uri="{FF2B5EF4-FFF2-40B4-BE49-F238E27FC236}">
                <a16:creationId xmlns:a16="http://schemas.microsoft.com/office/drawing/2014/main" id="{59C1F2C5-219F-4B7D-80F7-A81B2AE8B09A}"/>
              </a:ext>
            </a:extLst>
          </p:cNvPr>
          <p:cNvSpPr txBox="1">
            <a:spLocks/>
          </p:cNvSpPr>
          <p:nvPr/>
        </p:nvSpPr>
        <p:spPr>
          <a:xfrm>
            <a:off x="-9525" y="-1"/>
            <a:ext cx="9144000"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200" b="1" dirty="0">
                <a:solidFill>
                  <a:schemeClr val="tx2">
                    <a:lumMod val="20000"/>
                    <a:lumOff val="80000"/>
                  </a:schemeClr>
                </a:solidFill>
                <a:latin typeface="Arial Narrow" panose="020B0606020202030204" pitchFamily="34" charset="0"/>
              </a:rPr>
              <a:t>MEGAN’s Place:</a:t>
            </a:r>
          </a:p>
          <a:p>
            <a:pPr fontAlgn="auto">
              <a:spcBef>
                <a:spcPts val="0"/>
              </a:spcBef>
              <a:spcAft>
                <a:spcPts val="0"/>
              </a:spcAft>
              <a:defRPr/>
            </a:pPr>
            <a:r>
              <a:rPr lang="en-US" sz="3200" b="1" i="1" dirty="0">
                <a:solidFill>
                  <a:schemeClr val="tx2">
                    <a:lumMod val="20000"/>
                    <a:lumOff val="80000"/>
                  </a:schemeClr>
                </a:solidFill>
                <a:latin typeface="Arial Narrow" panose="020B0606020202030204" pitchFamily="34" charset="0"/>
              </a:rPr>
              <a:t>Meaningful Environment to Gather and Nurture</a:t>
            </a:r>
          </a:p>
        </p:txBody>
      </p:sp>
      <p:sp>
        <p:nvSpPr>
          <p:cNvPr id="12" name="TextBox 11">
            <a:extLst>
              <a:ext uri="{FF2B5EF4-FFF2-40B4-BE49-F238E27FC236}">
                <a16:creationId xmlns:a16="http://schemas.microsoft.com/office/drawing/2014/main" id="{EB31F10A-6A54-4105-BD60-B4F93C9FCCE1}"/>
              </a:ext>
            </a:extLst>
          </p:cNvPr>
          <p:cNvSpPr txBox="1"/>
          <p:nvPr/>
        </p:nvSpPr>
        <p:spPr>
          <a:xfrm>
            <a:off x="4763" y="6286500"/>
            <a:ext cx="8148637" cy="685800"/>
          </a:xfrm>
          <a:prstGeom prst="rect">
            <a:avLst/>
          </a:prstGeom>
          <a:solidFill>
            <a:srgbClr val="002060"/>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A9E25160-12AE-45F3-8062-FB6573ADC551}"/>
              </a:ext>
            </a:extLst>
          </p:cNvPr>
          <p:cNvSpPr txBox="1"/>
          <p:nvPr/>
        </p:nvSpPr>
        <p:spPr>
          <a:xfrm>
            <a:off x="225685" y="6427985"/>
            <a:ext cx="635552" cy="307777"/>
          </a:xfrm>
          <a:prstGeom prst="rect">
            <a:avLst/>
          </a:prstGeom>
          <a:noFill/>
        </p:spPr>
        <p:txBody>
          <a:bodyPr wrap="square" rtlCol="0">
            <a:spAutoFit/>
          </a:bodyPr>
          <a:lstStyle/>
          <a:p>
            <a:r>
              <a:rPr lang="en-US" sz="1400" dirty="0">
                <a:solidFill>
                  <a:schemeClr val="bg1"/>
                </a:solidFill>
              </a:rPr>
              <a:t>3</a:t>
            </a:r>
          </a:p>
        </p:txBody>
      </p:sp>
      <p:pic>
        <p:nvPicPr>
          <p:cNvPr id="3" name="Picture 2">
            <a:extLst>
              <a:ext uri="{FF2B5EF4-FFF2-40B4-BE49-F238E27FC236}">
                <a16:creationId xmlns:a16="http://schemas.microsoft.com/office/drawing/2014/main" id="{9A68FCB3-0E1E-4228-8E84-7AB72B9C06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34" t="4611" r="26667" b="10000"/>
          <a:stretch/>
        </p:blipFill>
        <p:spPr>
          <a:xfrm rot="5400000">
            <a:off x="3741418" y="2956756"/>
            <a:ext cx="2617802" cy="4417643"/>
          </a:xfrm>
          <a:prstGeom prst="rect">
            <a:avLst/>
          </a:prstGeom>
        </p:spPr>
      </p:pic>
      <p:pic>
        <p:nvPicPr>
          <p:cNvPr id="8" name="Picture 7">
            <a:extLst>
              <a:ext uri="{FF2B5EF4-FFF2-40B4-BE49-F238E27FC236}">
                <a16:creationId xmlns:a16="http://schemas.microsoft.com/office/drawing/2014/main" id="{4A5F6B88-E262-4508-BC44-6C9619F770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514490" y="4187170"/>
            <a:ext cx="3015897" cy="2261923"/>
          </a:xfrm>
          <a:prstGeom prst="rect">
            <a:avLst/>
          </a:prstGeom>
        </p:spPr>
      </p:pic>
    </p:spTree>
    <p:extLst>
      <p:ext uri="{BB962C8B-B14F-4D97-AF65-F5344CB8AC3E}">
        <p14:creationId xmlns:p14="http://schemas.microsoft.com/office/powerpoint/2010/main" val="353883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7" name="Title 10">
            <a:extLst>
              <a:ext uri="{FF2B5EF4-FFF2-40B4-BE49-F238E27FC236}">
                <a16:creationId xmlns:a16="http://schemas.microsoft.com/office/drawing/2014/main" id="{5383AFE9-357B-4CC8-A026-4F2B11994D04}"/>
              </a:ext>
            </a:extLst>
          </p:cNvPr>
          <p:cNvSpPr txBox="1">
            <a:spLocks/>
          </p:cNvSpPr>
          <p:nvPr/>
        </p:nvSpPr>
        <p:spPr>
          <a:xfrm>
            <a:off x="-9525" y="0"/>
            <a:ext cx="9144000" cy="1219200"/>
          </a:xfrm>
          <a:prstGeom prst="rect">
            <a:avLst/>
          </a:prstGeom>
          <a:solidFill>
            <a:schemeClr val="tx2">
              <a:lumMod val="75000"/>
              <a:alpha val="63000"/>
            </a:schemeClr>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US" sz="3800" b="1" dirty="0">
                <a:solidFill>
                  <a:schemeClr val="tx2">
                    <a:lumMod val="20000"/>
                    <a:lumOff val="80000"/>
                  </a:schemeClr>
                </a:solidFill>
                <a:latin typeface="Arial Narrow" panose="020B0606020202030204" pitchFamily="34" charset="0"/>
              </a:rPr>
              <a:t>Relationship between untreated substance abuse disorders and suicide</a:t>
            </a:r>
          </a:p>
        </p:txBody>
      </p:sp>
      <p:pic>
        <p:nvPicPr>
          <p:cNvPr id="3" name="Picture 2">
            <a:extLst>
              <a:ext uri="{FF2B5EF4-FFF2-40B4-BE49-F238E27FC236}">
                <a16:creationId xmlns:a16="http://schemas.microsoft.com/office/drawing/2014/main" id="{CA6AFBE5-F599-4006-B9C3-ADE700407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447800"/>
            <a:ext cx="5991992" cy="4625335"/>
          </a:xfrm>
          <a:prstGeom prst="rect">
            <a:avLst/>
          </a:prstGeom>
        </p:spPr>
      </p:pic>
      <p:sp>
        <p:nvSpPr>
          <p:cNvPr id="5" name="Rectangle: Rounded Corners 4">
            <a:extLst>
              <a:ext uri="{FF2B5EF4-FFF2-40B4-BE49-F238E27FC236}">
                <a16:creationId xmlns:a16="http://schemas.microsoft.com/office/drawing/2014/main" id="{D6A6BD32-EA34-4554-A86E-A1A4C16338E3}"/>
              </a:ext>
            </a:extLst>
          </p:cNvPr>
          <p:cNvSpPr/>
          <p:nvPr/>
        </p:nvSpPr>
        <p:spPr>
          <a:xfrm>
            <a:off x="3785937" y="1888958"/>
            <a:ext cx="152400" cy="304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Rectangle 3"/>
          <p:cNvSpPr/>
          <p:nvPr/>
        </p:nvSpPr>
        <p:spPr>
          <a:xfrm>
            <a:off x="1447800" y="4038600"/>
            <a:ext cx="26289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0590" y="3951357"/>
            <a:ext cx="3166110" cy="707886"/>
          </a:xfrm>
          <a:prstGeom prst="rect">
            <a:avLst/>
          </a:prstGeom>
          <a:noFill/>
        </p:spPr>
        <p:txBody>
          <a:bodyPr wrap="square" rtlCol="0">
            <a:spAutoFit/>
          </a:bodyPr>
          <a:lstStyle/>
          <a:p>
            <a:pPr algn="ctr"/>
            <a:r>
              <a:rPr lang="en-US" sz="2000" b="1" dirty="0">
                <a:solidFill>
                  <a:schemeClr val="accent2">
                    <a:lumMod val="50000"/>
                  </a:schemeClr>
                </a:solidFill>
                <a:latin typeface="Arial" panose="020B0604020202020204" pitchFamily="34" charset="0"/>
                <a:cs typeface="Arial" panose="020B0604020202020204" pitchFamily="34" charset="0"/>
              </a:rPr>
              <a:t>Attempt suicide, according to one study</a:t>
            </a:r>
          </a:p>
        </p:txBody>
      </p:sp>
    </p:spTree>
    <p:extLst>
      <p:ext uri="{BB962C8B-B14F-4D97-AF65-F5344CB8AC3E}">
        <p14:creationId xmlns:p14="http://schemas.microsoft.com/office/powerpoint/2010/main" val="243155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Autofit/>
          </a:bodyPr>
          <a:lstStyle/>
          <a:p>
            <a:br>
              <a:rPr lang="en-US" sz="3200" dirty="0"/>
            </a:br>
            <a:r>
              <a:rPr lang="en-US" sz="4000" dirty="0"/>
              <a:t>Suicide Mortality Rates</a:t>
            </a:r>
            <a:br>
              <a:rPr lang="en-US" sz="3200" dirty="0"/>
            </a:br>
            <a:r>
              <a:rPr lang="en-US" sz="2400" dirty="0"/>
              <a:t>Harford County &amp; Maryland, 2013-2017</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26</a:t>
            </a:fld>
            <a:endParaRPr lang="en-US" dirty="0"/>
          </a:p>
        </p:txBody>
      </p:sp>
      <p:graphicFrame>
        <p:nvGraphicFramePr>
          <p:cNvPr id="6" name="Chart 5"/>
          <p:cNvGraphicFramePr/>
          <p:nvPr>
            <p:extLst/>
          </p:nvPr>
        </p:nvGraphicFramePr>
        <p:xfrm>
          <a:off x="381000" y="1397000"/>
          <a:ext cx="84582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4"/>
          <p:cNvSpPr txBox="1">
            <a:spLocks noChangeArrowheads="1"/>
          </p:cNvSpPr>
          <p:nvPr/>
        </p:nvSpPr>
        <p:spPr bwMode="auto">
          <a:xfrm>
            <a:off x="914400" y="5664200"/>
            <a:ext cx="350520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 Age-Adjusted Rates</a:t>
            </a:r>
          </a:p>
          <a:p>
            <a:pPr eaLnBrk="1" hangingPunct="1">
              <a:spcBef>
                <a:spcPct val="0"/>
              </a:spcBef>
              <a:buFontTx/>
              <a:buNone/>
              <a:defRPr/>
            </a:pPr>
            <a:r>
              <a:rPr lang="en-US" altLang="en-US" sz="1200" dirty="0">
                <a:solidFill>
                  <a:schemeClr val="bg1">
                    <a:lumMod val="50000"/>
                  </a:schemeClr>
                </a:solidFill>
                <a:latin typeface="Arial" charset="0"/>
              </a:rPr>
              <a:t>Source: Maryland Vital Statistics Reports</a:t>
            </a:r>
          </a:p>
        </p:txBody>
      </p:sp>
    </p:spTree>
    <p:extLst>
      <p:ext uri="{BB962C8B-B14F-4D97-AF65-F5344CB8AC3E}">
        <p14:creationId xmlns:p14="http://schemas.microsoft.com/office/powerpoint/2010/main" val="3995358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76200" y="6370637"/>
            <a:ext cx="2133600" cy="365125"/>
          </a:xfrm>
          <a:prstGeom prst="rect">
            <a:avLst/>
          </a:prstGeom>
        </p:spPr>
        <p:txBody>
          <a:bodyPr/>
          <a:lstStyle/>
          <a:p>
            <a:r>
              <a:rPr lang="en-US" sz="1200" dirty="0">
                <a:solidFill>
                  <a:schemeClr val="bg1"/>
                </a:solidFill>
              </a:rPr>
              <a:t>15</a:t>
            </a:r>
          </a:p>
        </p:txBody>
      </p:sp>
      <p:sp>
        <p:nvSpPr>
          <p:cNvPr id="12" name="TextBox 11">
            <a:extLst>
              <a:ext uri="{FF2B5EF4-FFF2-40B4-BE49-F238E27FC236}">
                <a16:creationId xmlns:a16="http://schemas.microsoft.com/office/drawing/2014/main" id="{EB31F10A-6A54-4105-BD60-B4F93C9FCCE1}"/>
              </a:ext>
            </a:extLst>
          </p:cNvPr>
          <p:cNvSpPr txBox="1"/>
          <p:nvPr/>
        </p:nvSpPr>
        <p:spPr>
          <a:xfrm>
            <a:off x="4763" y="6286500"/>
            <a:ext cx="8148637" cy="685800"/>
          </a:xfrm>
          <a:prstGeom prst="rect">
            <a:avLst/>
          </a:prstGeom>
          <a:solidFill>
            <a:srgbClr val="002060"/>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A9E25160-12AE-45F3-8062-FB6573ADC551}"/>
              </a:ext>
            </a:extLst>
          </p:cNvPr>
          <p:cNvSpPr txBox="1"/>
          <p:nvPr/>
        </p:nvSpPr>
        <p:spPr>
          <a:xfrm>
            <a:off x="225685" y="6427985"/>
            <a:ext cx="635552" cy="307777"/>
          </a:xfrm>
          <a:prstGeom prst="rect">
            <a:avLst/>
          </a:prstGeom>
          <a:noFill/>
        </p:spPr>
        <p:txBody>
          <a:bodyPr wrap="square" rtlCol="0">
            <a:spAutoFit/>
          </a:bodyPr>
          <a:lstStyle/>
          <a:p>
            <a:r>
              <a:rPr lang="en-US" sz="1400" dirty="0">
                <a:solidFill>
                  <a:schemeClr val="bg1"/>
                </a:solidFill>
              </a:rPr>
              <a:t>3</a:t>
            </a:r>
          </a:p>
        </p:txBody>
      </p:sp>
      <p:sp>
        <p:nvSpPr>
          <p:cNvPr id="14" name="Title 10">
            <a:extLst>
              <a:ext uri="{FF2B5EF4-FFF2-40B4-BE49-F238E27FC236}">
                <a16:creationId xmlns:a16="http://schemas.microsoft.com/office/drawing/2014/main" id="{A4D7E24A-A6D2-4503-9399-44ACEF382BB6}"/>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U.S. Life Expectancy Has Declined </a:t>
            </a:r>
          </a:p>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for 3 Years in a Row</a:t>
            </a:r>
          </a:p>
        </p:txBody>
      </p:sp>
      <p:pic>
        <p:nvPicPr>
          <p:cNvPr id="15" name="Picture 14">
            <a:extLst>
              <a:ext uri="{FF2B5EF4-FFF2-40B4-BE49-F238E27FC236}">
                <a16:creationId xmlns:a16="http://schemas.microsoft.com/office/drawing/2014/main" id="{B1A8338F-C021-4B25-BD4F-13B04A1A5E3B}"/>
              </a:ext>
            </a:extLst>
          </p:cNvPr>
          <p:cNvPicPr>
            <a:picLocks noChangeAspect="1"/>
          </p:cNvPicPr>
          <p:nvPr/>
        </p:nvPicPr>
        <p:blipFill rotWithShape="1">
          <a:blip r:embed="rId2"/>
          <a:srcRect l="2500" t="12964" r="4167" b="6861"/>
          <a:stretch/>
        </p:blipFill>
        <p:spPr>
          <a:xfrm>
            <a:off x="4763" y="1159830"/>
            <a:ext cx="10727480" cy="526815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Tree>
    <p:extLst>
      <p:ext uri="{BB962C8B-B14F-4D97-AF65-F5344CB8AC3E}">
        <p14:creationId xmlns:p14="http://schemas.microsoft.com/office/powerpoint/2010/main" val="304722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905000"/>
            <a:ext cx="2971800" cy="3048000"/>
          </a:xfrm>
          <a:solidFill>
            <a:schemeClr val="accent3">
              <a:lumMod val="20000"/>
              <a:lumOff val="80000"/>
            </a:schemeClr>
          </a:solidFill>
        </p:spPr>
        <p:txBody>
          <a:bodyPr rtlCol="0">
            <a:normAutofit/>
          </a:bodyPr>
          <a:lstStyle/>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84.9 years</a:t>
            </a:r>
          </a:p>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79.5 years</a:t>
            </a:r>
          </a:p>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79.4 years</a:t>
            </a:r>
          </a:p>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76.8 years</a:t>
            </a:r>
          </a:p>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73.4 years</a:t>
            </a:r>
          </a:p>
        </p:txBody>
      </p:sp>
      <p:sp>
        <p:nvSpPr>
          <p:cNvPr id="4" name="Title 3"/>
          <p:cNvSpPr>
            <a:spLocks noGrp="1"/>
          </p:cNvSpPr>
          <p:nvPr>
            <p:ph type="title"/>
          </p:nvPr>
        </p:nvSpPr>
        <p:spPr>
          <a:xfrm>
            <a:off x="304800" y="304800"/>
            <a:ext cx="8610600" cy="1295400"/>
          </a:xfrm>
          <a:solidFill>
            <a:schemeClr val="tx2">
              <a:lumMod val="50000"/>
              <a:alpha val="63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rtlCol="0">
            <a:normAutofit/>
          </a:bodyPr>
          <a:lstStyle/>
          <a:p>
            <a:pPr eaLnBrk="1" fontAlgn="auto" hangingPunct="1">
              <a:spcAft>
                <a:spcPts val="0"/>
              </a:spcAft>
              <a:defRPr/>
            </a:pPr>
            <a:r>
              <a:rPr lang="en-US" sz="3600" b="1" i="1" dirty="0">
                <a:solidFill>
                  <a:schemeClr val="tx2">
                    <a:lumMod val="20000"/>
                    <a:lumOff val="80000"/>
                  </a:schemeClr>
                </a:solidFill>
                <a:latin typeface="Arial Narrow" panose="020B0606020202030204" pitchFamily="34" charset="0"/>
              </a:rPr>
              <a:t> What is the average life expectancy of a Harford County resident?</a:t>
            </a:r>
          </a:p>
        </p:txBody>
      </p:sp>
    </p:spTree>
    <p:extLst>
      <p:ext uri="{BB962C8B-B14F-4D97-AF65-F5344CB8AC3E}">
        <p14:creationId xmlns:p14="http://schemas.microsoft.com/office/powerpoint/2010/main" val="1908376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9388" y="1752600"/>
            <a:ext cx="7237412" cy="2743200"/>
          </a:xfrm>
          <a:solidFill>
            <a:schemeClr val="accent3">
              <a:lumMod val="20000"/>
              <a:lumOff val="80000"/>
            </a:schemeClr>
          </a:solidFill>
        </p:spPr>
        <p:txBody>
          <a:bodyPr rtlCol="0">
            <a:normAutofit fontScale="92500"/>
          </a:bodyPr>
          <a:lstStyle/>
          <a:p>
            <a:pPr marL="514350" indent="-514350" eaLnBrk="1" fontAlgn="auto" hangingPunct="1">
              <a:spcAft>
                <a:spcPts val="0"/>
              </a:spcAft>
              <a:buFont typeface="Arial" panose="020B0604020202020204" pitchFamily="34" charset="0"/>
              <a:buAutoNum type="alphaLcParenBoth"/>
              <a:defRPr/>
            </a:pPr>
            <a:r>
              <a:rPr lang="en-US" dirty="0">
                <a:solidFill>
                  <a:schemeClr val="tx2">
                    <a:lumMod val="50000"/>
                  </a:schemeClr>
                </a:solidFill>
              </a:rPr>
              <a:t>84.9 years – Montgomery County</a:t>
            </a:r>
          </a:p>
          <a:p>
            <a:pPr marL="514350" indent="-514350" eaLnBrk="1" fontAlgn="auto" hangingPunct="1">
              <a:spcAft>
                <a:spcPts val="0"/>
              </a:spcAft>
              <a:buFont typeface="Arial" panose="020B0604020202020204" pitchFamily="34" charset="0"/>
              <a:buAutoNum type="alphaLcParenBoth"/>
              <a:defRPr/>
            </a:pPr>
            <a:r>
              <a:rPr lang="en-US" dirty="0">
                <a:solidFill>
                  <a:schemeClr val="tx2">
                    <a:lumMod val="50000"/>
                  </a:schemeClr>
                </a:solidFill>
              </a:rPr>
              <a:t>79.5 years – Maryland State average</a:t>
            </a:r>
          </a:p>
          <a:p>
            <a:pPr marL="514350" indent="-514350" eaLnBrk="1" fontAlgn="auto" hangingPunct="1">
              <a:spcAft>
                <a:spcPts val="0"/>
              </a:spcAft>
              <a:buFont typeface="Arial" panose="020B0604020202020204" pitchFamily="34" charset="0"/>
              <a:buAutoNum type="alphaLcParenBoth"/>
              <a:defRPr/>
            </a:pPr>
            <a:r>
              <a:rPr lang="en-US" b="1" dirty="0">
                <a:solidFill>
                  <a:srgbClr val="FF0000"/>
                </a:solidFill>
              </a:rPr>
              <a:t>79.4 years – Harford County</a:t>
            </a:r>
          </a:p>
          <a:p>
            <a:pPr marL="514350" indent="-514350" eaLnBrk="1" fontAlgn="auto" hangingPunct="1">
              <a:spcAft>
                <a:spcPts val="0"/>
              </a:spcAft>
              <a:buFont typeface="Arial" panose="020B0604020202020204" pitchFamily="34" charset="0"/>
              <a:buAutoNum type="alphaLcParenBoth"/>
              <a:defRPr/>
            </a:pPr>
            <a:r>
              <a:rPr lang="en-US" dirty="0">
                <a:solidFill>
                  <a:schemeClr val="tx2">
                    <a:lumMod val="50000"/>
                  </a:schemeClr>
                </a:solidFill>
              </a:rPr>
              <a:t>74.7 years – Cecil County</a:t>
            </a:r>
          </a:p>
          <a:p>
            <a:pPr marL="514350" indent="-514350" eaLnBrk="1" fontAlgn="auto" hangingPunct="1">
              <a:spcAft>
                <a:spcPts val="0"/>
              </a:spcAft>
              <a:buFont typeface="Arial" panose="020B0604020202020204" pitchFamily="34" charset="0"/>
              <a:buAutoNum type="alphaLcParenBoth"/>
              <a:defRPr/>
            </a:pPr>
            <a:r>
              <a:rPr lang="en-US" dirty="0">
                <a:solidFill>
                  <a:schemeClr val="tx2">
                    <a:lumMod val="50000"/>
                  </a:schemeClr>
                </a:solidFill>
              </a:rPr>
              <a:t>73.4 years – Baltimore City</a:t>
            </a:r>
          </a:p>
        </p:txBody>
      </p:sp>
      <p:sp>
        <p:nvSpPr>
          <p:cNvPr id="4" name="Title 3"/>
          <p:cNvSpPr>
            <a:spLocks noGrp="1"/>
          </p:cNvSpPr>
          <p:nvPr>
            <p:ph type="title"/>
          </p:nvPr>
        </p:nvSpPr>
        <p:spPr>
          <a:xfrm>
            <a:off x="304800" y="304800"/>
            <a:ext cx="8610600" cy="1295400"/>
          </a:xfrm>
          <a:solidFill>
            <a:schemeClr val="tx2">
              <a:lumMod val="50000"/>
              <a:alpha val="63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rtlCol="0">
            <a:normAutofit/>
          </a:bodyPr>
          <a:lstStyle/>
          <a:p>
            <a:pPr eaLnBrk="1" fontAlgn="auto" hangingPunct="1">
              <a:spcAft>
                <a:spcPts val="0"/>
              </a:spcAft>
              <a:defRPr/>
            </a:pPr>
            <a:r>
              <a:rPr lang="en-US" sz="3600" b="1" i="1" dirty="0">
                <a:solidFill>
                  <a:schemeClr val="tx2">
                    <a:lumMod val="20000"/>
                    <a:lumOff val="80000"/>
                  </a:schemeClr>
                </a:solidFill>
                <a:latin typeface="Arial Narrow" panose="020B0606020202030204" pitchFamily="34" charset="0"/>
              </a:rPr>
              <a:t>What is the average life expectancy of a Harford County resident?</a:t>
            </a:r>
          </a:p>
        </p:txBody>
      </p:sp>
      <p:sp>
        <p:nvSpPr>
          <p:cNvPr id="14341" name="TextBox 13"/>
          <p:cNvSpPr txBox="1">
            <a:spLocks noChangeArrowheads="1"/>
          </p:cNvSpPr>
          <p:nvPr/>
        </p:nvSpPr>
        <p:spPr bwMode="auto">
          <a:xfrm>
            <a:off x="5486400" y="6324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chemeClr val="bg1">
                    <a:lumMod val="50000"/>
                  </a:schemeClr>
                </a:solidFill>
                <a:latin typeface="Arial Narrow" panose="020B0606020202030204" pitchFamily="34" charset="0"/>
              </a:rPr>
              <a:t>Source:  Maryland Vital Statistics, 2016</a:t>
            </a:r>
          </a:p>
        </p:txBody>
      </p:sp>
      <p:sp>
        <p:nvSpPr>
          <p:cNvPr id="6" name="Content Placeholder 2"/>
          <p:cNvSpPr txBox="1">
            <a:spLocks/>
          </p:cNvSpPr>
          <p:nvPr/>
        </p:nvSpPr>
        <p:spPr bwMode="auto">
          <a:xfrm>
            <a:off x="1449388" y="4648200"/>
            <a:ext cx="6858000" cy="1447800"/>
          </a:xfrm>
          <a:prstGeom prst="rect">
            <a:avLst/>
          </a:prstGeom>
          <a:solidFill>
            <a:schemeClr val="accent2">
              <a:lumMod val="20000"/>
              <a:lumOff val="80000"/>
            </a:schemeClr>
          </a:solidFill>
          <a:ln>
            <a:noFill/>
          </a:ln>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2800" b="1" dirty="0">
                <a:solidFill>
                  <a:schemeClr val="tx2">
                    <a:lumMod val="50000"/>
                  </a:schemeClr>
                </a:solidFill>
                <a:latin typeface="Arial Narrow" panose="020B0606020202030204" pitchFamily="34" charset="0"/>
              </a:rPr>
              <a:t>Location – Location - Location</a:t>
            </a:r>
          </a:p>
          <a:p>
            <a:pPr marL="0" indent="0" algn="ctr" fontAlgn="auto">
              <a:spcAft>
                <a:spcPts val="0"/>
              </a:spcAft>
              <a:buFont typeface="Arial" pitchFamily="34" charset="0"/>
              <a:buNone/>
              <a:defRPr/>
            </a:pPr>
            <a:r>
              <a:rPr lang="en-US" sz="2800" dirty="0">
                <a:solidFill>
                  <a:schemeClr val="tx2">
                    <a:lumMod val="50000"/>
                  </a:schemeClr>
                </a:solidFill>
                <a:latin typeface="Arial Narrow" panose="020B0606020202030204" pitchFamily="34" charset="0"/>
              </a:rPr>
              <a:t>There’s an 11.5 year geographic disparity in average life expectancy within Maryland.</a:t>
            </a:r>
          </a:p>
        </p:txBody>
      </p:sp>
    </p:spTree>
    <p:extLst>
      <p:ext uri="{BB962C8B-B14F-4D97-AF65-F5344CB8AC3E}">
        <p14:creationId xmlns:p14="http://schemas.microsoft.com/office/powerpoint/2010/main" val="228415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6064E3D1-66C3-4ABA-9D46-A42FD8FA1976}"/>
              </a:ext>
            </a:extLst>
          </p:cNvPr>
          <p:cNvSpPr txBox="1">
            <a:spLocks/>
          </p:cNvSpPr>
          <p:nvPr/>
        </p:nvSpPr>
        <p:spPr>
          <a:xfrm>
            <a:off x="-9526" y="0"/>
            <a:ext cx="9229725" cy="1219200"/>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Harford County Health Department (HCHD)  </a:t>
            </a:r>
          </a:p>
          <a:p>
            <a:pPr fontAlgn="auto">
              <a:spcBef>
                <a:spcPts val="0"/>
              </a:spcBef>
              <a:spcAft>
                <a:spcPts val="0"/>
              </a:spcAft>
              <a:defRPr/>
            </a:pPr>
            <a:r>
              <a:rPr lang="en-US" sz="3200" b="1" dirty="0">
                <a:solidFill>
                  <a:schemeClr val="tx2">
                    <a:lumMod val="20000"/>
                    <a:lumOff val="80000"/>
                  </a:schemeClr>
                </a:solidFill>
                <a:latin typeface="Arial Narrow" panose="020B0606020202030204" pitchFamily="34" charset="0"/>
              </a:rPr>
              <a:t>Mission, Vision, and Values</a:t>
            </a:r>
          </a:p>
        </p:txBody>
      </p:sp>
      <p:sp>
        <p:nvSpPr>
          <p:cNvPr id="5" name="Title 1"/>
          <p:cNvSpPr>
            <a:spLocks noGrp="1"/>
          </p:cNvSpPr>
          <p:nvPr>
            <p:ph type="title"/>
          </p:nvPr>
        </p:nvSpPr>
        <p:spPr>
          <a:xfrm>
            <a:off x="-1" y="1219200"/>
            <a:ext cx="9220201" cy="5029200"/>
          </a:xfr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effectLst>
            <a:outerShdw blurRad="50800" dist="63500" dir="2700000" algn="tl" rotWithShape="0">
              <a:prstClr val="black">
                <a:alpha val="40000"/>
              </a:prstClr>
            </a:outerShdw>
          </a:effectLst>
        </p:spPr>
        <p:txBody>
          <a:bodyPr>
            <a:noAutofit/>
          </a:bodyPr>
          <a:lstStyle/>
          <a:p>
            <a:pPr algn="ctr"/>
            <a:r>
              <a:rPr lang="en-US" sz="2800" b="1" i="1" u="sng" dirty="0">
                <a:solidFill>
                  <a:schemeClr val="tx2">
                    <a:lumMod val="20000"/>
                    <a:lumOff val="80000"/>
                  </a:schemeClr>
                </a:solidFill>
                <a:latin typeface="Arial Narrow" panose="020B0606020202030204" pitchFamily="34" charset="0"/>
              </a:rPr>
              <a:t>Mission</a:t>
            </a:r>
            <a:br>
              <a:rPr lang="en-US" sz="2400" dirty="0">
                <a:solidFill>
                  <a:schemeClr val="accent1">
                    <a:lumMod val="20000"/>
                    <a:lumOff val="80000"/>
                  </a:schemeClr>
                </a:solidFill>
                <a:latin typeface="Arial Narrow" panose="020B0606020202030204" pitchFamily="34" charset="0"/>
              </a:rPr>
            </a:br>
            <a:r>
              <a:rPr lang="en-US" sz="2400" dirty="0">
                <a:solidFill>
                  <a:schemeClr val="accent1">
                    <a:lumMod val="20000"/>
                    <a:lumOff val="80000"/>
                  </a:schemeClr>
                </a:solidFill>
                <a:latin typeface="Arial Narrow" panose="020B0606020202030204" pitchFamily="34" charset="0"/>
              </a:rPr>
              <a:t>To protect, promote, and improve the health, safety, and environment of </a:t>
            </a:r>
            <a:br>
              <a:rPr lang="en-US" sz="2400" dirty="0">
                <a:solidFill>
                  <a:schemeClr val="accent1">
                    <a:lumMod val="20000"/>
                    <a:lumOff val="80000"/>
                  </a:schemeClr>
                </a:solidFill>
                <a:latin typeface="Arial Narrow" panose="020B0606020202030204" pitchFamily="34" charset="0"/>
              </a:rPr>
            </a:br>
            <a:r>
              <a:rPr lang="en-US" sz="2400" dirty="0">
                <a:solidFill>
                  <a:schemeClr val="accent1">
                    <a:lumMod val="20000"/>
                    <a:lumOff val="80000"/>
                  </a:schemeClr>
                </a:solidFill>
                <a:latin typeface="Arial Narrow" panose="020B0606020202030204" pitchFamily="34" charset="0"/>
              </a:rPr>
              <a:t>Harford County residents.</a:t>
            </a:r>
            <a:br>
              <a:rPr lang="en-US" sz="2400" dirty="0">
                <a:solidFill>
                  <a:schemeClr val="accent1">
                    <a:lumMod val="20000"/>
                    <a:lumOff val="80000"/>
                  </a:schemeClr>
                </a:solidFill>
                <a:latin typeface="Arial Narrow" panose="020B0606020202030204" pitchFamily="34" charset="0"/>
              </a:rPr>
            </a:br>
            <a:br>
              <a:rPr lang="en-US" sz="2400" dirty="0">
                <a:solidFill>
                  <a:schemeClr val="accent1">
                    <a:lumMod val="20000"/>
                    <a:lumOff val="80000"/>
                  </a:schemeClr>
                </a:solidFill>
                <a:latin typeface="Arial Narrow" panose="020B0606020202030204" pitchFamily="34" charset="0"/>
              </a:rPr>
            </a:br>
            <a:r>
              <a:rPr lang="en-US" sz="2800" b="1" i="1" u="sng" dirty="0">
                <a:solidFill>
                  <a:schemeClr val="tx2">
                    <a:lumMod val="20000"/>
                    <a:lumOff val="80000"/>
                  </a:schemeClr>
                </a:solidFill>
                <a:latin typeface="Arial Narrow" panose="020B0606020202030204" pitchFamily="34" charset="0"/>
              </a:rPr>
              <a:t>Vision</a:t>
            </a:r>
            <a:br>
              <a:rPr lang="en-US" sz="2400" dirty="0">
                <a:solidFill>
                  <a:schemeClr val="accent1">
                    <a:lumMod val="20000"/>
                    <a:lumOff val="80000"/>
                  </a:schemeClr>
                </a:solidFill>
                <a:latin typeface="Arial Narrow" panose="020B0606020202030204" pitchFamily="34" charset="0"/>
              </a:rPr>
            </a:br>
            <a:r>
              <a:rPr lang="en-US" sz="2400" dirty="0">
                <a:solidFill>
                  <a:schemeClr val="accent1">
                    <a:lumMod val="20000"/>
                    <a:lumOff val="80000"/>
                  </a:schemeClr>
                </a:solidFill>
                <a:latin typeface="Arial Narrow" panose="020B0606020202030204" pitchFamily="34" charset="0"/>
              </a:rPr>
              <a:t>To make Harford County the healthiest community in Maryland.</a:t>
            </a:r>
            <a:br>
              <a:rPr lang="en-US" sz="2400" dirty="0">
                <a:solidFill>
                  <a:schemeClr val="accent1">
                    <a:lumMod val="20000"/>
                    <a:lumOff val="80000"/>
                  </a:schemeClr>
                </a:solidFill>
                <a:latin typeface="Arial Narrow" panose="020B0606020202030204" pitchFamily="34" charset="0"/>
              </a:rPr>
            </a:br>
            <a:br>
              <a:rPr lang="en-US" sz="2400" dirty="0">
                <a:solidFill>
                  <a:schemeClr val="accent1">
                    <a:lumMod val="20000"/>
                    <a:lumOff val="80000"/>
                  </a:schemeClr>
                </a:solidFill>
                <a:latin typeface="Arial Narrow" panose="020B0606020202030204" pitchFamily="34" charset="0"/>
              </a:rPr>
            </a:br>
            <a:r>
              <a:rPr lang="en-US" sz="2800" b="1" i="1" u="sng" dirty="0">
                <a:solidFill>
                  <a:schemeClr val="tx2">
                    <a:lumMod val="20000"/>
                    <a:lumOff val="80000"/>
                  </a:schemeClr>
                </a:solidFill>
                <a:latin typeface="Arial Narrow" panose="020B0606020202030204" pitchFamily="34" charset="0"/>
              </a:rPr>
              <a:t>Values</a:t>
            </a:r>
            <a:br>
              <a:rPr lang="en-US" sz="2400" b="1" i="1" u="sng" dirty="0">
                <a:solidFill>
                  <a:schemeClr val="accent1">
                    <a:lumMod val="20000"/>
                    <a:lumOff val="80000"/>
                  </a:schemeClr>
                </a:solidFill>
                <a:latin typeface="Arial Narrow" panose="020B0606020202030204" pitchFamily="34" charset="0"/>
              </a:rPr>
            </a:br>
            <a:r>
              <a:rPr lang="en-US" sz="2400" dirty="0">
                <a:solidFill>
                  <a:schemeClr val="accent1">
                    <a:lumMod val="20000"/>
                    <a:lumOff val="80000"/>
                  </a:schemeClr>
                </a:solidFill>
                <a:latin typeface="Arial Narrow" panose="020B0606020202030204" pitchFamily="34" charset="0"/>
              </a:rPr>
              <a:t>Teamwork, Leadership, Collaboration, Integrity, Commitment, Cultural Sensitivity</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1018" y="5715000"/>
            <a:ext cx="990600" cy="1143000"/>
          </a:xfrm>
          <a:prstGeom prst="rect">
            <a:avLst/>
          </a:prstGeom>
        </p:spPr>
      </p:pic>
      <p:sp>
        <p:nvSpPr>
          <p:cNvPr id="7" name="Slide Number Placeholder 3"/>
          <p:cNvSpPr>
            <a:spLocks noGrp="1"/>
          </p:cNvSpPr>
          <p:nvPr>
            <p:ph type="sldNum" sz="quarter" idx="4294967295"/>
          </p:nvPr>
        </p:nvSpPr>
        <p:spPr>
          <a:xfrm>
            <a:off x="76200" y="6370637"/>
            <a:ext cx="2133600" cy="365125"/>
          </a:xfrm>
          <a:prstGeom prst="rect">
            <a:avLst/>
          </a:prstGeom>
        </p:spPr>
        <p:txBody>
          <a:bodyPr/>
          <a:lstStyle/>
          <a:p>
            <a:r>
              <a:rPr lang="en-US" dirty="0"/>
              <a:t>11</a:t>
            </a:r>
            <a:endParaRPr lang="en-US" sz="1200" dirty="0">
              <a:solidFill>
                <a:schemeClr val="bg1"/>
              </a:solidFill>
            </a:endParaRPr>
          </a:p>
        </p:txBody>
      </p:sp>
    </p:spTree>
    <p:extLst>
      <p:ext uri="{BB962C8B-B14F-4D97-AF65-F5344CB8AC3E}">
        <p14:creationId xmlns:p14="http://schemas.microsoft.com/office/powerpoint/2010/main" val="237867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905000"/>
            <a:ext cx="4419600" cy="3657600"/>
          </a:xfrm>
          <a:solidFill>
            <a:schemeClr val="accent3">
              <a:lumMod val="20000"/>
              <a:lumOff val="80000"/>
            </a:schemeClr>
          </a:solidFill>
        </p:spPr>
        <p:txBody>
          <a:bodyPr rtlCol="0">
            <a:normAutofit/>
          </a:bodyPr>
          <a:lstStyle/>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Edgewood</a:t>
            </a:r>
          </a:p>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Aberdeen</a:t>
            </a:r>
          </a:p>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Havre de Grace</a:t>
            </a:r>
          </a:p>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Joppa</a:t>
            </a:r>
          </a:p>
          <a:p>
            <a:pPr marL="514350" indent="-514350" eaLnBrk="1" fontAlgn="auto" hangingPunct="1">
              <a:spcAft>
                <a:spcPts val="0"/>
              </a:spcAft>
              <a:buFont typeface="Arial" panose="020B0604020202020204" pitchFamily="34" charset="0"/>
              <a:buAutoNum type="alphaLcParenBoth"/>
              <a:defRPr/>
            </a:pPr>
            <a:r>
              <a:rPr lang="en-US" b="1" dirty="0">
                <a:solidFill>
                  <a:schemeClr val="tx2">
                    <a:lumMod val="50000"/>
                  </a:schemeClr>
                </a:solidFill>
              </a:rPr>
              <a:t>Bel Air</a:t>
            </a:r>
          </a:p>
        </p:txBody>
      </p:sp>
      <p:sp>
        <p:nvSpPr>
          <p:cNvPr id="4" name="Title 3"/>
          <p:cNvSpPr>
            <a:spLocks noGrp="1"/>
          </p:cNvSpPr>
          <p:nvPr>
            <p:ph type="title"/>
          </p:nvPr>
        </p:nvSpPr>
        <p:spPr>
          <a:xfrm>
            <a:off x="304800" y="304800"/>
            <a:ext cx="8610600" cy="1295400"/>
          </a:xfrm>
          <a:solidFill>
            <a:schemeClr val="tx2">
              <a:lumMod val="50000"/>
              <a:alpha val="63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rtlCol="0">
            <a:normAutofit/>
          </a:bodyPr>
          <a:lstStyle/>
          <a:p>
            <a:pPr eaLnBrk="1" fontAlgn="auto" hangingPunct="1">
              <a:spcAft>
                <a:spcPts val="0"/>
              </a:spcAft>
              <a:defRPr/>
            </a:pPr>
            <a:r>
              <a:rPr lang="en-US" sz="3600" b="1" i="1" dirty="0">
                <a:solidFill>
                  <a:schemeClr val="tx2">
                    <a:lumMod val="20000"/>
                    <a:lumOff val="80000"/>
                  </a:schemeClr>
                </a:solidFill>
                <a:latin typeface="Arial Narrow" panose="020B0606020202030204" pitchFamily="34" charset="0"/>
              </a:rPr>
              <a:t> Which Harford County zip code area has the highest average life expectancy?</a:t>
            </a:r>
          </a:p>
        </p:txBody>
      </p:sp>
    </p:spTree>
    <p:extLst>
      <p:ext uri="{BB962C8B-B14F-4D97-AF65-F5344CB8AC3E}">
        <p14:creationId xmlns:p14="http://schemas.microsoft.com/office/powerpoint/2010/main" val="4054256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905000"/>
            <a:ext cx="6477000" cy="3581400"/>
          </a:xfrm>
          <a:solidFill>
            <a:schemeClr val="accent3">
              <a:lumMod val="20000"/>
              <a:lumOff val="80000"/>
            </a:schemeClr>
          </a:solidFill>
        </p:spPr>
        <p:txBody>
          <a:bodyPr rtlCol="0">
            <a:normAutofit/>
          </a:bodyPr>
          <a:lstStyle/>
          <a:p>
            <a:pPr marL="514350" indent="-514350" eaLnBrk="1" fontAlgn="auto" hangingPunct="1">
              <a:spcAft>
                <a:spcPts val="0"/>
              </a:spcAft>
              <a:buFont typeface="Arial" panose="020B0604020202020204" pitchFamily="34" charset="0"/>
              <a:buAutoNum type="alphaLcParenBoth"/>
              <a:defRPr/>
            </a:pPr>
            <a:r>
              <a:rPr lang="en-US" b="1" dirty="0">
                <a:solidFill>
                  <a:schemeClr val="bg1">
                    <a:lumMod val="50000"/>
                  </a:schemeClr>
                </a:solidFill>
              </a:rPr>
              <a:t>Edgewood – 74.7 years</a:t>
            </a:r>
          </a:p>
          <a:p>
            <a:pPr marL="514350" indent="-514350" eaLnBrk="1" fontAlgn="auto" hangingPunct="1">
              <a:spcAft>
                <a:spcPts val="0"/>
              </a:spcAft>
              <a:buFont typeface="Arial" panose="020B0604020202020204" pitchFamily="34" charset="0"/>
              <a:buAutoNum type="alphaLcParenBoth"/>
              <a:defRPr/>
            </a:pPr>
            <a:r>
              <a:rPr lang="en-US" b="1" dirty="0">
                <a:solidFill>
                  <a:schemeClr val="bg1">
                    <a:lumMod val="50000"/>
                  </a:schemeClr>
                </a:solidFill>
              </a:rPr>
              <a:t>Aberdeen – 75.5 years</a:t>
            </a:r>
          </a:p>
          <a:p>
            <a:pPr marL="514350" indent="-514350" eaLnBrk="1" fontAlgn="auto" hangingPunct="1">
              <a:spcAft>
                <a:spcPts val="0"/>
              </a:spcAft>
              <a:buFont typeface="Arial" panose="020B0604020202020204" pitchFamily="34" charset="0"/>
              <a:buAutoNum type="alphaLcParenBoth"/>
              <a:defRPr/>
            </a:pPr>
            <a:r>
              <a:rPr lang="en-US" b="1" dirty="0">
                <a:solidFill>
                  <a:schemeClr val="bg1">
                    <a:lumMod val="50000"/>
                  </a:schemeClr>
                </a:solidFill>
              </a:rPr>
              <a:t>Havre de Grace – 76.6 years</a:t>
            </a:r>
          </a:p>
          <a:p>
            <a:pPr marL="514350" indent="-514350" eaLnBrk="1" fontAlgn="auto" hangingPunct="1">
              <a:spcAft>
                <a:spcPts val="0"/>
              </a:spcAft>
              <a:buFont typeface="Arial" panose="020B0604020202020204" pitchFamily="34" charset="0"/>
              <a:buAutoNum type="alphaLcParenBoth"/>
              <a:defRPr/>
            </a:pPr>
            <a:r>
              <a:rPr lang="en-US" b="1" dirty="0">
                <a:solidFill>
                  <a:schemeClr val="bg1">
                    <a:lumMod val="50000"/>
                  </a:schemeClr>
                </a:solidFill>
              </a:rPr>
              <a:t>Joppa – 78.5 years</a:t>
            </a:r>
          </a:p>
          <a:p>
            <a:pPr marL="514350" indent="-514350" eaLnBrk="1" fontAlgn="auto" hangingPunct="1">
              <a:spcAft>
                <a:spcPts val="0"/>
              </a:spcAft>
              <a:buFont typeface="Arial" panose="020B0604020202020204" pitchFamily="34" charset="0"/>
              <a:buAutoNum type="alphaLcParenBoth"/>
              <a:defRPr/>
            </a:pPr>
            <a:r>
              <a:rPr lang="en-US" b="1" dirty="0">
                <a:solidFill>
                  <a:srgbClr val="FF0000"/>
                </a:solidFill>
              </a:rPr>
              <a:t>Bel Air – 81.5 years</a:t>
            </a:r>
          </a:p>
        </p:txBody>
      </p:sp>
      <p:sp>
        <p:nvSpPr>
          <p:cNvPr id="4" name="Title 3"/>
          <p:cNvSpPr>
            <a:spLocks noGrp="1"/>
          </p:cNvSpPr>
          <p:nvPr>
            <p:ph type="title"/>
          </p:nvPr>
        </p:nvSpPr>
        <p:spPr>
          <a:xfrm>
            <a:off x="304800" y="304800"/>
            <a:ext cx="8610600" cy="1295400"/>
          </a:xfrm>
          <a:solidFill>
            <a:schemeClr val="tx2">
              <a:lumMod val="50000"/>
              <a:alpha val="63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rtlCol="0">
            <a:normAutofit/>
          </a:bodyPr>
          <a:lstStyle/>
          <a:p>
            <a:pPr eaLnBrk="1" fontAlgn="auto" hangingPunct="1">
              <a:spcAft>
                <a:spcPts val="0"/>
              </a:spcAft>
              <a:defRPr/>
            </a:pPr>
            <a:r>
              <a:rPr lang="en-US" sz="3600" b="1" i="1" dirty="0">
                <a:solidFill>
                  <a:schemeClr val="tx2">
                    <a:lumMod val="20000"/>
                    <a:lumOff val="80000"/>
                  </a:schemeClr>
                </a:solidFill>
                <a:latin typeface="Arial Narrow" panose="020B0606020202030204" pitchFamily="34" charset="0"/>
              </a:rPr>
              <a:t> Which Harford County zip code area has the highest average life expectancy?</a:t>
            </a:r>
          </a:p>
        </p:txBody>
      </p:sp>
      <p:sp>
        <p:nvSpPr>
          <p:cNvPr id="5" name="TextBox 4"/>
          <p:cNvSpPr txBox="1">
            <a:spLocks noChangeArrowheads="1"/>
          </p:cNvSpPr>
          <p:nvPr/>
        </p:nvSpPr>
        <p:spPr bwMode="auto">
          <a:xfrm>
            <a:off x="914400" y="5827408"/>
            <a:ext cx="5219700" cy="276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Source:  www.rwjf.org</a:t>
            </a:r>
          </a:p>
        </p:txBody>
      </p:sp>
    </p:spTree>
    <p:extLst>
      <p:ext uri="{BB962C8B-B14F-4D97-AF65-F5344CB8AC3E}">
        <p14:creationId xmlns:p14="http://schemas.microsoft.com/office/powerpoint/2010/main" val="3477078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E145768-8A22-4FFD-AC95-E3A3F5948B2E}" type="slidenum">
              <a:rPr lang="en-US" smtClean="0"/>
              <a:t>32</a:t>
            </a:fld>
            <a:endParaRPr lang="en-US" dirty="0"/>
          </a:p>
        </p:txBody>
      </p:sp>
      <p:graphicFrame>
        <p:nvGraphicFramePr>
          <p:cNvPr id="2" name="Chart 1"/>
          <p:cNvGraphicFramePr/>
          <p:nvPr>
            <p:extLst/>
          </p:nvPr>
        </p:nvGraphicFramePr>
        <p:xfrm>
          <a:off x="600075" y="753594"/>
          <a:ext cx="7924800" cy="59821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914400" y="5827408"/>
            <a:ext cx="5219700" cy="276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Source:  www.rwjf.org</a:t>
            </a:r>
          </a:p>
        </p:txBody>
      </p:sp>
      <p:sp>
        <p:nvSpPr>
          <p:cNvPr id="6" name="Title 10">
            <a:extLst>
              <a:ext uri="{FF2B5EF4-FFF2-40B4-BE49-F238E27FC236}">
                <a16:creationId xmlns:a16="http://schemas.microsoft.com/office/drawing/2014/main" id="{18FF5570-D546-41BB-9FF5-618087ED2333}"/>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Average Life Expectancy</a:t>
            </a:r>
          </a:p>
          <a:p>
            <a:pPr fontAlgn="auto">
              <a:spcBef>
                <a:spcPts val="0"/>
              </a:spcBef>
              <a:spcAft>
                <a:spcPts val="0"/>
              </a:spcAft>
              <a:defRPr/>
            </a:pPr>
            <a:r>
              <a:rPr lang="en-US" sz="3600" b="1" i="1" dirty="0">
                <a:solidFill>
                  <a:schemeClr val="tx2">
                    <a:lumMod val="20000"/>
                    <a:lumOff val="80000"/>
                  </a:schemeClr>
                </a:solidFill>
                <a:latin typeface="Arial Narrow" panose="020B0606020202030204" pitchFamily="34" charset="0"/>
              </a:rPr>
              <a:t>By Harford County Zip Codes, 2016</a:t>
            </a:r>
          </a:p>
        </p:txBody>
      </p:sp>
    </p:spTree>
    <p:extLst>
      <p:ext uri="{BB962C8B-B14F-4D97-AF65-F5344CB8AC3E}">
        <p14:creationId xmlns:p14="http://schemas.microsoft.com/office/powerpoint/2010/main" val="2010123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E145768-8A22-4FFD-AC95-E3A3F5948B2E}" type="slidenum">
              <a:rPr lang="en-US" smtClean="0"/>
              <a:t>33</a:t>
            </a:fld>
            <a:endParaRPr lang="en-US" dirty="0"/>
          </a:p>
        </p:txBody>
      </p:sp>
      <p:graphicFrame>
        <p:nvGraphicFramePr>
          <p:cNvPr id="2" name="Chart 1"/>
          <p:cNvGraphicFramePr/>
          <p:nvPr>
            <p:extLst/>
          </p:nvPr>
        </p:nvGraphicFramePr>
        <p:xfrm>
          <a:off x="-12419" y="1095856"/>
          <a:ext cx="8991600" cy="49239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952500" y="5795961"/>
            <a:ext cx="5219700"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Source: Maryland Vital Statistics, 2017</a:t>
            </a:r>
          </a:p>
          <a:p>
            <a:pPr eaLnBrk="1" hangingPunct="1">
              <a:spcBef>
                <a:spcPct val="0"/>
              </a:spcBef>
              <a:buFontTx/>
              <a:buNone/>
              <a:defRPr/>
            </a:pPr>
            <a:r>
              <a:rPr lang="en-US" altLang="en-US" sz="1200" dirty="0">
                <a:solidFill>
                  <a:schemeClr val="bg1">
                    <a:lumMod val="50000"/>
                  </a:schemeClr>
                </a:solidFill>
                <a:latin typeface="Arial" charset="0"/>
              </a:rPr>
              <a:t>Source:  * Maryland Drug and Alcohol-Related Intoxication Deaths, 2017</a:t>
            </a:r>
          </a:p>
        </p:txBody>
      </p:sp>
      <p:sp>
        <p:nvSpPr>
          <p:cNvPr id="6" name="TextBox 5">
            <a:extLst>
              <a:ext uri="{FF2B5EF4-FFF2-40B4-BE49-F238E27FC236}">
                <a16:creationId xmlns:a16="http://schemas.microsoft.com/office/drawing/2014/main" id="{32F630EE-0738-42AC-A5E1-3F8BC98075FE}"/>
              </a:ext>
            </a:extLst>
          </p:cNvPr>
          <p:cNvSpPr txBox="1"/>
          <p:nvPr/>
        </p:nvSpPr>
        <p:spPr>
          <a:xfrm rot="20985069">
            <a:off x="3408284" y="1919184"/>
            <a:ext cx="4700287" cy="892552"/>
          </a:xfrm>
          <a:prstGeom prst="rect">
            <a:avLst/>
          </a:prstGeom>
          <a:solidFill>
            <a:schemeClr val="accent2">
              <a:lumMod val="20000"/>
              <a:lumOff val="80000"/>
            </a:schemeClr>
          </a:solidFill>
        </p:spPr>
        <p:txBody>
          <a:bodyPr wrap="square">
            <a:spAutoFit/>
          </a:bodyPr>
          <a:lstStyle/>
          <a:p>
            <a:pPr algn="ctr" eaLnBrk="1" hangingPunct="1">
              <a:defRPr/>
            </a:pPr>
            <a:r>
              <a:rPr lang="en-US" sz="2600" b="1" i="1" dirty="0">
                <a:solidFill>
                  <a:srgbClr val="C00000"/>
                </a:solidFill>
                <a:cs typeface="Arial" charset="0"/>
              </a:rPr>
              <a:t>Most deaths are from chronic diseases.</a:t>
            </a:r>
            <a:r>
              <a:rPr lang="en-US" sz="2600" i="1" dirty="0">
                <a:solidFill>
                  <a:schemeClr val="tx2">
                    <a:lumMod val="20000"/>
                    <a:lumOff val="80000"/>
                  </a:schemeClr>
                </a:solidFill>
                <a:cs typeface="Arial" charset="0"/>
              </a:rPr>
              <a:t>U.</a:t>
            </a:r>
          </a:p>
        </p:txBody>
      </p:sp>
      <p:sp>
        <p:nvSpPr>
          <p:cNvPr id="8" name="Title 10">
            <a:extLst>
              <a:ext uri="{FF2B5EF4-FFF2-40B4-BE49-F238E27FC236}">
                <a16:creationId xmlns:a16="http://schemas.microsoft.com/office/drawing/2014/main" id="{657D42D5-F5D6-46AF-A515-A59C32C28AC1}"/>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Leading Causes of Death</a:t>
            </a:r>
          </a:p>
          <a:p>
            <a:pPr fontAlgn="auto">
              <a:spcBef>
                <a:spcPts val="0"/>
              </a:spcBef>
              <a:spcAft>
                <a:spcPts val="0"/>
              </a:spcAft>
              <a:defRPr/>
            </a:pPr>
            <a:r>
              <a:rPr lang="en-US" sz="3600" b="1" i="1" dirty="0">
                <a:solidFill>
                  <a:schemeClr val="tx2">
                    <a:lumMod val="20000"/>
                    <a:lumOff val="80000"/>
                  </a:schemeClr>
                </a:solidFill>
                <a:latin typeface="Arial Narrow" panose="020B0606020202030204" pitchFamily="34" charset="0"/>
              </a:rPr>
              <a:t>Harford County, 2017</a:t>
            </a:r>
          </a:p>
        </p:txBody>
      </p:sp>
    </p:spTree>
    <p:extLst>
      <p:ext uri="{BB962C8B-B14F-4D97-AF65-F5344CB8AC3E}">
        <p14:creationId xmlns:p14="http://schemas.microsoft.com/office/powerpoint/2010/main" val="2729106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7" name="Title 10">
            <a:extLst>
              <a:ext uri="{FF2B5EF4-FFF2-40B4-BE49-F238E27FC236}">
                <a16:creationId xmlns:a16="http://schemas.microsoft.com/office/drawing/2014/main" id="{9C2BAC35-6B00-40BF-AA56-5774081652CE}"/>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Behavioral Health Conditions</a:t>
            </a:r>
          </a:p>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Impact Physical Health Conditions</a:t>
            </a:r>
          </a:p>
        </p:txBody>
      </p:sp>
      <p:pic>
        <p:nvPicPr>
          <p:cNvPr id="3" name="Picture 2">
            <a:extLst>
              <a:ext uri="{FF2B5EF4-FFF2-40B4-BE49-F238E27FC236}">
                <a16:creationId xmlns:a16="http://schemas.microsoft.com/office/drawing/2014/main" id="{0128A683-0EF3-4D91-A2BD-72B6A001E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8" y="1115734"/>
            <a:ext cx="9477710" cy="4632489"/>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Tree>
    <p:extLst>
      <p:ext uri="{BB962C8B-B14F-4D97-AF65-F5344CB8AC3E}">
        <p14:creationId xmlns:p14="http://schemas.microsoft.com/office/powerpoint/2010/main" val="196263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
            <a:extLst>
              <a:ext uri="{FF2B5EF4-FFF2-40B4-BE49-F238E27FC236}">
                <a16:creationId xmlns:a16="http://schemas.microsoft.com/office/drawing/2014/main" id="{AF692143-331C-4AB3-BCC4-424FA1505E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B68E90-2FCB-4144-98EF-7FCC68AA8DDD}" type="slidenum">
              <a:rPr lang="en-US" altLang="en-US" sz="1200" smtClean="0">
                <a:solidFill>
                  <a:srgbClr val="898989"/>
                </a:solidFill>
              </a:rPr>
              <a:pPr>
                <a:spcBef>
                  <a:spcPct val="0"/>
                </a:spcBef>
                <a:buFontTx/>
                <a:buNone/>
              </a:pPr>
              <a:t>35</a:t>
            </a:fld>
            <a:endParaRPr lang="en-US" altLang="en-US" sz="1200" dirty="0">
              <a:solidFill>
                <a:srgbClr val="898989"/>
              </a:solidFill>
            </a:endParaRPr>
          </a:p>
        </p:txBody>
      </p:sp>
      <p:pic>
        <p:nvPicPr>
          <p:cNvPr id="92163" name="Picture 2" descr="Image result for leading actual causes of death">
            <a:extLst>
              <a:ext uri="{FF2B5EF4-FFF2-40B4-BE49-F238E27FC236}">
                <a16:creationId xmlns:a16="http://schemas.microsoft.com/office/drawing/2014/main" id="{B1EEF055-0CA0-454E-B182-73BF1CC85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865188"/>
            <a:ext cx="8305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FEE482B-7E19-409A-88DA-62F201AC7EB9}"/>
              </a:ext>
            </a:extLst>
          </p:cNvPr>
          <p:cNvSpPr/>
          <p:nvPr/>
        </p:nvSpPr>
        <p:spPr>
          <a:xfrm>
            <a:off x="2667000" y="838200"/>
            <a:ext cx="541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Box 4">
            <a:extLst>
              <a:ext uri="{FF2B5EF4-FFF2-40B4-BE49-F238E27FC236}">
                <a16:creationId xmlns:a16="http://schemas.microsoft.com/office/drawing/2014/main" id="{378514C6-3496-436B-9DE3-AF1A52425367}"/>
              </a:ext>
            </a:extLst>
          </p:cNvPr>
          <p:cNvSpPr>
            <a:spLocks noGrp="1" noChangeArrowheads="1"/>
          </p:cNvSpPr>
          <p:nvPr>
            <p:ph type="ftr" sz="quarter" idx="11"/>
          </p:nvPr>
        </p:nvSpPr>
        <p:spPr bwMode="auto">
          <a:xfrm>
            <a:off x="1752600" y="6249988"/>
            <a:ext cx="3886200" cy="460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defRPr/>
            </a:pPr>
            <a:r>
              <a:rPr lang="en-US" altLang="en-US" sz="1200" dirty="0">
                <a:solidFill>
                  <a:schemeClr val="bg1">
                    <a:lumMod val="50000"/>
                  </a:schemeClr>
                </a:solidFill>
                <a:latin typeface="Arial" charset="0"/>
              </a:rPr>
              <a:t>Source:  Mokdad et al, “Actual Causes of Death in the U.S., 2000” JAMA, 3/19/2004</a:t>
            </a:r>
          </a:p>
        </p:txBody>
      </p:sp>
      <p:sp>
        <p:nvSpPr>
          <p:cNvPr id="8" name="TextBox 7">
            <a:extLst>
              <a:ext uri="{FF2B5EF4-FFF2-40B4-BE49-F238E27FC236}">
                <a16:creationId xmlns:a16="http://schemas.microsoft.com/office/drawing/2014/main" id="{32F630EE-0738-42AC-A5E1-3F8BC98075FE}"/>
              </a:ext>
            </a:extLst>
          </p:cNvPr>
          <p:cNvSpPr txBox="1"/>
          <p:nvPr/>
        </p:nvSpPr>
        <p:spPr>
          <a:xfrm rot="20985069">
            <a:off x="3402013" y="1849249"/>
            <a:ext cx="5486400" cy="892552"/>
          </a:xfrm>
          <a:prstGeom prst="rect">
            <a:avLst/>
          </a:prstGeom>
          <a:solidFill>
            <a:schemeClr val="accent2">
              <a:lumMod val="20000"/>
              <a:lumOff val="80000"/>
            </a:schemeClr>
          </a:solidFill>
        </p:spPr>
        <p:txBody>
          <a:bodyPr>
            <a:spAutoFit/>
          </a:bodyPr>
          <a:lstStyle/>
          <a:p>
            <a:pPr algn="ctr" eaLnBrk="1" hangingPunct="1">
              <a:defRPr/>
            </a:pPr>
            <a:r>
              <a:rPr lang="en-US" sz="2600" b="1" i="1" dirty="0">
                <a:solidFill>
                  <a:srgbClr val="C00000"/>
                </a:solidFill>
                <a:cs typeface="Arial" charset="0"/>
              </a:rPr>
              <a:t>Smoking</a:t>
            </a:r>
            <a:r>
              <a:rPr lang="en-US" sz="2600" i="1" dirty="0">
                <a:solidFill>
                  <a:schemeClr val="accent6">
                    <a:lumMod val="60000"/>
                    <a:lumOff val="40000"/>
                  </a:schemeClr>
                </a:solidFill>
                <a:cs typeface="Arial" charset="0"/>
              </a:rPr>
              <a:t> </a:t>
            </a:r>
            <a:r>
              <a:rPr lang="en-US" sz="2600" dirty="0">
                <a:solidFill>
                  <a:srgbClr val="002060"/>
                </a:solidFill>
                <a:cs typeface="Arial" charset="0"/>
              </a:rPr>
              <a:t>is the leading actual underlying cause of death in the U.S. </a:t>
            </a:r>
            <a:r>
              <a:rPr lang="en-US" sz="2600" i="1" dirty="0">
                <a:solidFill>
                  <a:schemeClr val="tx2">
                    <a:lumMod val="20000"/>
                    <a:lumOff val="80000"/>
                  </a:schemeClr>
                </a:solidFill>
                <a:cs typeface="Arial" charset="0"/>
              </a:rPr>
              <a:t>U.</a:t>
            </a:r>
          </a:p>
        </p:txBody>
      </p:sp>
      <p:sp>
        <p:nvSpPr>
          <p:cNvPr id="9" name="Title 10">
            <a:extLst>
              <a:ext uri="{FF2B5EF4-FFF2-40B4-BE49-F238E27FC236}">
                <a16:creationId xmlns:a16="http://schemas.microsoft.com/office/drawing/2014/main" id="{7A9B1318-08A7-46E4-BD82-0DBE74D5339F}"/>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The Leading Actual Underlying Causes of Death</a:t>
            </a:r>
          </a:p>
        </p:txBody>
      </p:sp>
    </p:spTree>
    <p:extLst>
      <p:ext uri="{BB962C8B-B14F-4D97-AF65-F5344CB8AC3E}">
        <p14:creationId xmlns:p14="http://schemas.microsoft.com/office/powerpoint/2010/main" val="31318135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obacco ki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044552" cy="48643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7" name="Title 10">
            <a:extLst>
              <a:ext uri="{FF2B5EF4-FFF2-40B4-BE49-F238E27FC236}">
                <a16:creationId xmlns:a16="http://schemas.microsoft.com/office/drawing/2014/main" id="{A5007341-7AD1-42FD-A71A-8A0FEB2BB9EB}"/>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Impact of Tobacco</a:t>
            </a:r>
          </a:p>
        </p:txBody>
      </p:sp>
    </p:spTree>
    <p:extLst>
      <p:ext uri="{BB962C8B-B14F-4D97-AF65-F5344CB8AC3E}">
        <p14:creationId xmlns:p14="http://schemas.microsoft.com/office/powerpoint/2010/main" val="627206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EC5A32-3552-4951-B8B9-844C594C48A6}" type="slidenum">
              <a:rPr lang="en-US" altLang="en-US" smtClean="0"/>
              <a:pPr>
                <a:defRPr/>
              </a:pPr>
              <a:t>37</a:t>
            </a:fld>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
            <a:ext cx="7315200" cy="6096000"/>
          </a:xfrm>
          <a:prstGeom prst="rect">
            <a:avLst/>
          </a:prstGeom>
        </p:spPr>
      </p:pic>
    </p:spTree>
    <p:extLst>
      <p:ext uri="{BB962C8B-B14F-4D97-AF65-F5344CB8AC3E}">
        <p14:creationId xmlns:p14="http://schemas.microsoft.com/office/powerpoint/2010/main" val="1500092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Autofit/>
          </a:bodyPr>
          <a:lstStyle/>
          <a:p>
            <a:br>
              <a:rPr lang="en-US" sz="3200" dirty="0"/>
            </a:br>
            <a:r>
              <a:rPr lang="en-US" sz="4000" dirty="0"/>
              <a:t>Adult Smoking Rates</a:t>
            </a:r>
            <a:br>
              <a:rPr lang="en-US" sz="3200" dirty="0"/>
            </a:br>
            <a:r>
              <a:rPr lang="en-US" sz="2400" dirty="0"/>
              <a:t>Harford County &amp; Maryland, 2012-2016</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38</a:t>
            </a:fld>
            <a:endParaRPr lang="en-US" dirty="0"/>
          </a:p>
        </p:txBody>
      </p:sp>
      <p:graphicFrame>
        <p:nvGraphicFramePr>
          <p:cNvPr id="2" name="Chart 1"/>
          <p:cNvGraphicFramePr/>
          <p:nvPr>
            <p:extLst/>
          </p:nvPr>
        </p:nvGraphicFramePr>
        <p:xfrm>
          <a:off x="381000" y="1397000"/>
          <a:ext cx="8458200" cy="43418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104900" y="5738812"/>
            <a:ext cx="3505200"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Source: CDC Maryland Behavioral Risk Factor Surveillance System (BRFSS)</a:t>
            </a:r>
          </a:p>
        </p:txBody>
      </p:sp>
      <p:sp>
        <p:nvSpPr>
          <p:cNvPr id="6" name="Text Placeholder 2"/>
          <p:cNvSpPr txBox="1">
            <a:spLocks/>
          </p:cNvSpPr>
          <p:nvPr/>
        </p:nvSpPr>
        <p:spPr>
          <a:xfrm>
            <a:off x="6019800" y="1600200"/>
            <a:ext cx="2438400" cy="736600"/>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000" dirty="0">
                <a:latin typeface="+mn-lt"/>
              </a:rPr>
              <a:t>Harford County rates  worse than the State.</a:t>
            </a:r>
            <a:endParaRPr lang="en-US" dirty="0">
              <a:latin typeface="+mn-lt"/>
            </a:endParaRPr>
          </a:p>
        </p:txBody>
      </p:sp>
    </p:spTree>
    <p:extLst>
      <p:ext uri="{BB962C8B-B14F-4D97-AF65-F5344CB8AC3E}">
        <p14:creationId xmlns:p14="http://schemas.microsoft.com/office/powerpoint/2010/main" val="2465352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Autofit/>
          </a:bodyPr>
          <a:lstStyle/>
          <a:p>
            <a:br>
              <a:rPr lang="en-US" sz="3200" dirty="0"/>
            </a:br>
            <a:r>
              <a:rPr lang="en-US" sz="4000" dirty="0"/>
              <a:t>Adolescent Tobacco Use Rates*</a:t>
            </a:r>
            <a:br>
              <a:rPr lang="en-US" sz="3200" dirty="0"/>
            </a:br>
            <a:r>
              <a:rPr lang="en-US" sz="2400" dirty="0"/>
              <a:t>Harford County &amp; Maryland, 2010-2016</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39</a:t>
            </a:fld>
            <a:endParaRPr lang="en-US" dirty="0"/>
          </a:p>
        </p:txBody>
      </p:sp>
      <p:graphicFrame>
        <p:nvGraphicFramePr>
          <p:cNvPr id="2" name="Chart 1"/>
          <p:cNvGraphicFramePr/>
          <p:nvPr>
            <p:extLst/>
          </p:nvPr>
        </p:nvGraphicFramePr>
        <p:xfrm>
          <a:off x="457200" y="1397000"/>
          <a:ext cx="8458200"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a:spLocks noChangeArrowheads="1"/>
          </p:cNvSpPr>
          <p:nvPr/>
        </p:nvSpPr>
        <p:spPr bwMode="auto">
          <a:xfrm>
            <a:off x="1143000" y="5540077"/>
            <a:ext cx="5067300"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Narrow" panose="020B0606020202030204" pitchFamily="34" charset="0"/>
              </a:rPr>
              <a:t>Source: Maryland Youth Risk Behavior Survey (YRBS)</a:t>
            </a:r>
          </a:p>
          <a:p>
            <a:pPr eaLnBrk="1" hangingPunct="1">
              <a:spcBef>
                <a:spcPct val="0"/>
              </a:spcBef>
              <a:buNone/>
              <a:defRPr/>
            </a:pPr>
            <a:r>
              <a:rPr lang="en-US" altLang="en-US" sz="1200" dirty="0">
                <a:solidFill>
                  <a:schemeClr val="bg1">
                    <a:lumMod val="50000"/>
                  </a:schemeClr>
                </a:solidFill>
                <a:latin typeface="Arial Narrow" panose="020B0606020202030204" pitchFamily="34" charset="0"/>
              </a:rPr>
              <a:t>Note: Students, Gr 9-12 who smoked at least 1 cigarette in the past 30 days</a:t>
            </a:r>
          </a:p>
          <a:p>
            <a:pPr eaLnBrk="1" hangingPunct="1">
              <a:spcBef>
                <a:spcPct val="0"/>
              </a:spcBef>
              <a:buFontTx/>
              <a:buNone/>
              <a:defRPr/>
            </a:pPr>
            <a:r>
              <a:rPr lang="en-US" altLang="en-US" sz="1200" dirty="0">
                <a:solidFill>
                  <a:schemeClr val="bg1">
                    <a:lumMod val="50000"/>
                  </a:schemeClr>
                </a:solidFill>
                <a:latin typeface="Arial Narrow" panose="020B0606020202030204" pitchFamily="34" charset="0"/>
              </a:rPr>
              <a:t>* Data gap between 2010-2013 and 2014-2016</a:t>
            </a:r>
          </a:p>
        </p:txBody>
      </p:sp>
    </p:spTree>
    <p:extLst>
      <p:ext uri="{BB962C8B-B14F-4D97-AF65-F5344CB8AC3E}">
        <p14:creationId xmlns:p14="http://schemas.microsoft.com/office/powerpoint/2010/main" val="161090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145768-8A22-4FFD-AC95-E3A3F5948B2E}" type="slidenum">
              <a:rPr lang="en-US" smtClean="0"/>
              <a:t>4</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224" y="2038890"/>
            <a:ext cx="3243668" cy="3243668"/>
          </a:xfrm>
          <a:prstGeom prst="rect">
            <a:avLst/>
          </a:prstGeom>
        </p:spPr>
      </p:pic>
      <p:sp>
        <p:nvSpPr>
          <p:cNvPr id="9" name="TextBox 8"/>
          <p:cNvSpPr txBox="1"/>
          <p:nvPr/>
        </p:nvSpPr>
        <p:spPr>
          <a:xfrm rot="20643306">
            <a:off x="132597" y="1332923"/>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Addictions services</a:t>
            </a:r>
          </a:p>
        </p:txBody>
      </p:sp>
      <p:sp>
        <p:nvSpPr>
          <p:cNvPr id="10" name="TextBox 9"/>
          <p:cNvSpPr txBox="1"/>
          <p:nvPr/>
        </p:nvSpPr>
        <p:spPr>
          <a:xfrm rot="20643306">
            <a:off x="160349" y="2146432"/>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Birth certificates</a:t>
            </a:r>
          </a:p>
        </p:txBody>
      </p:sp>
      <p:sp>
        <p:nvSpPr>
          <p:cNvPr id="11" name="TextBox 10"/>
          <p:cNvSpPr txBox="1"/>
          <p:nvPr/>
        </p:nvSpPr>
        <p:spPr>
          <a:xfrm rot="20643306">
            <a:off x="148773" y="2879649"/>
            <a:ext cx="3420778"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Care Coordination Plus</a:t>
            </a:r>
          </a:p>
        </p:txBody>
      </p:sp>
      <p:sp>
        <p:nvSpPr>
          <p:cNvPr id="12" name="TextBox 11"/>
          <p:cNvSpPr txBox="1"/>
          <p:nvPr/>
        </p:nvSpPr>
        <p:spPr>
          <a:xfrm rot="20643306">
            <a:off x="218581" y="3828213"/>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Dental care</a:t>
            </a:r>
          </a:p>
        </p:txBody>
      </p:sp>
      <p:sp>
        <p:nvSpPr>
          <p:cNvPr id="13" name="TextBox 12"/>
          <p:cNvSpPr txBox="1"/>
          <p:nvPr/>
        </p:nvSpPr>
        <p:spPr>
          <a:xfrm rot="20643306">
            <a:off x="363944" y="5071573"/>
            <a:ext cx="2792566"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Family planning</a:t>
            </a:r>
          </a:p>
        </p:txBody>
      </p:sp>
      <p:sp>
        <p:nvSpPr>
          <p:cNvPr id="14" name="TextBox 13"/>
          <p:cNvSpPr txBox="1"/>
          <p:nvPr/>
        </p:nvSpPr>
        <p:spPr>
          <a:xfrm rot="20643306">
            <a:off x="5489297" y="1271603"/>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Health planning</a:t>
            </a:r>
          </a:p>
        </p:txBody>
      </p:sp>
      <p:sp>
        <p:nvSpPr>
          <p:cNvPr id="15" name="TextBox 14"/>
          <p:cNvSpPr txBox="1"/>
          <p:nvPr/>
        </p:nvSpPr>
        <p:spPr>
          <a:xfrm rot="20643306">
            <a:off x="5658080" y="2122867"/>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Homevisiting</a:t>
            </a:r>
          </a:p>
        </p:txBody>
      </p:sp>
      <p:sp>
        <p:nvSpPr>
          <p:cNvPr id="16" name="TextBox 15"/>
          <p:cNvSpPr txBox="1"/>
          <p:nvPr/>
        </p:nvSpPr>
        <p:spPr>
          <a:xfrm rot="20643306">
            <a:off x="5783804" y="2975420"/>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MD health insurance</a:t>
            </a:r>
          </a:p>
        </p:txBody>
      </p:sp>
      <p:sp>
        <p:nvSpPr>
          <p:cNvPr id="17" name="TextBox 16"/>
          <p:cNvSpPr txBox="1"/>
          <p:nvPr/>
        </p:nvSpPr>
        <p:spPr>
          <a:xfrm rot="20643306">
            <a:off x="5964272" y="5011989"/>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Transportation</a:t>
            </a:r>
          </a:p>
        </p:txBody>
      </p:sp>
      <p:sp>
        <p:nvSpPr>
          <p:cNvPr id="18" name="TextBox 17"/>
          <p:cNvSpPr txBox="1"/>
          <p:nvPr/>
        </p:nvSpPr>
        <p:spPr>
          <a:xfrm rot="20643306">
            <a:off x="5902307" y="4592785"/>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Tobacco cessation</a:t>
            </a:r>
          </a:p>
        </p:txBody>
      </p:sp>
      <p:sp>
        <p:nvSpPr>
          <p:cNvPr id="19" name="TextBox 18"/>
          <p:cNvSpPr txBox="1"/>
          <p:nvPr/>
        </p:nvSpPr>
        <p:spPr>
          <a:xfrm rot="20643306">
            <a:off x="6003122" y="5422889"/>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WIC nutrition</a:t>
            </a:r>
          </a:p>
        </p:txBody>
      </p:sp>
      <p:sp>
        <p:nvSpPr>
          <p:cNvPr id="20" name="TextBox 19"/>
          <p:cNvSpPr txBox="1"/>
          <p:nvPr/>
        </p:nvSpPr>
        <p:spPr>
          <a:xfrm rot="20643306">
            <a:off x="151656" y="1742417"/>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AERS services</a:t>
            </a:r>
          </a:p>
        </p:txBody>
      </p:sp>
      <p:sp>
        <p:nvSpPr>
          <p:cNvPr id="21" name="TextBox 20"/>
          <p:cNvSpPr txBox="1"/>
          <p:nvPr/>
        </p:nvSpPr>
        <p:spPr>
          <a:xfrm rot="20643306">
            <a:off x="153855" y="2558304"/>
            <a:ext cx="264556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Cancer prevention</a:t>
            </a:r>
          </a:p>
        </p:txBody>
      </p:sp>
      <p:sp>
        <p:nvSpPr>
          <p:cNvPr id="22" name="TextBox 21"/>
          <p:cNvSpPr txBox="1"/>
          <p:nvPr/>
        </p:nvSpPr>
        <p:spPr>
          <a:xfrm rot="20643306">
            <a:off x="5820726" y="3371349"/>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Mental health</a:t>
            </a:r>
          </a:p>
        </p:txBody>
      </p:sp>
      <p:sp>
        <p:nvSpPr>
          <p:cNvPr id="23" name="Title 10">
            <a:extLst>
              <a:ext uri="{FF2B5EF4-FFF2-40B4-BE49-F238E27FC236}">
                <a16:creationId xmlns:a16="http://schemas.microsoft.com/office/drawing/2014/main" id="{550052A1-057F-43EC-8579-3D168A653EB3}"/>
              </a:ext>
            </a:extLst>
          </p:cNvPr>
          <p:cNvSpPr txBox="1">
            <a:spLocks/>
          </p:cNvSpPr>
          <p:nvPr/>
        </p:nvSpPr>
        <p:spPr>
          <a:xfrm>
            <a:off x="-9525" y="0"/>
            <a:ext cx="9144000" cy="1219200"/>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HCHD Services</a:t>
            </a:r>
          </a:p>
        </p:txBody>
      </p:sp>
      <p:sp>
        <p:nvSpPr>
          <p:cNvPr id="24" name="TextBox 23">
            <a:extLst>
              <a:ext uri="{FF2B5EF4-FFF2-40B4-BE49-F238E27FC236}">
                <a16:creationId xmlns:a16="http://schemas.microsoft.com/office/drawing/2014/main" id="{0B2F421C-4745-4494-B0D6-B512AC44822C}"/>
              </a:ext>
            </a:extLst>
          </p:cNvPr>
          <p:cNvSpPr txBox="1"/>
          <p:nvPr/>
        </p:nvSpPr>
        <p:spPr>
          <a:xfrm rot="20643306">
            <a:off x="301297" y="4673894"/>
            <a:ext cx="2801170"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Environmental health</a:t>
            </a:r>
          </a:p>
        </p:txBody>
      </p:sp>
      <p:sp>
        <p:nvSpPr>
          <p:cNvPr id="25" name="TextBox 24">
            <a:extLst>
              <a:ext uri="{FF2B5EF4-FFF2-40B4-BE49-F238E27FC236}">
                <a16:creationId xmlns:a16="http://schemas.microsoft.com/office/drawing/2014/main" id="{68357F10-A1C8-49C4-A691-4D2BC72835FB}"/>
              </a:ext>
            </a:extLst>
          </p:cNvPr>
          <p:cNvSpPr txBox="1"/>
          <p:nvPr/>
        </p:nvSpPr>
        <p:spPr>
          <a:xfrm rot="20643306">
            <a:off x="5732828" y="2544440"/>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Immunizations</a:t>
            </a:r>
          </a:p>
        </p:txBody>
      </p:sp>
      <p:sp>
        <p:nvSpPr>
          <p:cNvPr id="26" name="TextBox 25">
            <a:extLst>
              <a:ext uri="{FF2B5EF4-FFF2-40B4-BE49-F238E27FC236}">
                <a16:creationId xmlns:a16="http://schemas.microsoft.com/office/drawing/2014/main" id="{C01D5857-6B8E-42D4-92CF-3F5CA07EA2AE}"/>
              </a:ext>
            </a:extLst>
          </p:cNvPr>
          <p:cNvSpPr txBox="1"/>
          <p:nvPr/>
        </p:nvSpPr>
        <p:spPr>
          <a:xfrm rot="20643306">
            <a:off x="234729" y="4243025"/>
            <a:ext cx="2805863"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Emergency response</a:t>
            </a:r>
          </a:p>
        </p:txBody>
      </p:sp>
      <p:sp>
        <p:nvSpPr>
          <p:cNvPr id="27" name="TextBox 26">
            <a:extLst>
              <a:ext uri="{FF2B5EF4-FFF2-40B4-BE49-F238E27FC236}">
                <a16:creationId xmlns:a16="http://schemas.microsoft.com/office/drawing/2014/main" id="{7311E112-BABE-4DBA-BD71-87B40D933D7A}"/>
              </a:ext>
            </a:extLst>
          </p:cNvPr>
          <p:cNvSpPr txBox="1"/>
          <p:nvPr/>
        </p:nvSpPr>
        <p:spPr>
          <a:xfrm rot="20643306">
            <a:off x="5545908" y="1721137"/>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HIV / STI treatment</a:t>
            </a:r>
          </a:p>
        </p:txBody>
      </p:sp>
      <p:sp>
        <p:nvSpPr>
          <p:cNvPr id="28" name="TextBox 27">
            <a:extLst>
              <a:ext uri="{FF2B5EF4-FFF2-40B4-BE49-F238E27FC236}">
                <a16:creationId xmlns:a16="http://schemas.microsoft.com/office/drawing/2014/main" id="{E6CCC507-F17F-4177-9976-E45F4DC9AC49}"/>
              </a:ext>
            </a:extLst>
          </p:cNvPr>
          <p:cNvSpPr txBox="1"/>
          <p:nvPr/>
        </p:nvSpPr>
        <p:spPr>
          <a:xfrm rot="20643306">
            <a:off x="188727" y="3373276"/>
            <a:ext cx="2971220"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Communicable disease</a:t>
            </a:r>
          </a:p>
        </p:txBody>
      </p:sp>
      <p:sp>
        <p:nvSpPr>
          <p:cNvPr id="29" name="TextBox 28">
            <a:extLst>
              <a:ext uri="{FF2B5EF4-FFF2-40B4-BE49-F238E27FC236}">
                <a16:creationId xmlns:a16="http://schemas.microsoft.com/office/drawing/2014/main" id="{C1FF00E2-F3CB-499A-8EB1-8331C4A024C4}"/>
              </a:ext>
            </a:extLst>
          </p:cNvPr>
          <p:cNvSpPr txBox="1"/>
          <p:nvPr/>
        </p:nvSpPr>
        <p:spPr>
          <a:xfrm rot="20643306">
            <a:off x="5842314" y="3748597"/>
            <a:ext cx="3003446"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Outbreak investigation</a:t>
            </a:r>
          </a:p>
        </p:txBody>
      </p:sp>
      <p:sp>
        <p:nvSpPr>
          <p:cNvPr id="30" name="TextBox 29">
            <a:extLst>
              <a:ext uri="{FF2B5EF4-FFF2-40B4-BE49-F238E27FC236}">
                <a16:creationId xmlns:a16="http://schemas.microsoft.com/office/drawing/2014/main" id="{B014EBF8-FAD8-4D75-8B11-DC1779B04F43}"/>
              </a:ext>
            </a:extLst>
          </p:cNvPr>
          <p:cNvSpPr txBox="1"/>
          <p:nvPr/>
        </p:nvSpPr>
        <p:spPr>
          <a:xfrm rot="20643306">
            <a:off x="5910063" y="4173582"/>
            <a:ext cx="2702751"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Population health</a:t>
            </a:r>
          </a:p>
        </p:txBody>
      </p:sp>
      <p:sp>
        <p:nvSpPr>
          <p:cNvPr id="31" name="TextBox 30">
            <a:extLst>
              <a:ext uri="{FF2B5EF4-FFF2-40B4-BE49-F238E27FC236}">
                <a16:creationId xmlns:a16="http://schemas.microsoft.com/office/drawing/2014/main" id="{0865024C-889D-4F80-BD5F-E445EA7D15EE}"/>
              </a:ext>
            </a:extLst>
          </p:cNvPr>
          <p:cNvSpPr txBox="1"/>
          <p:nvPr/>
        </p:nvSpPr>
        <p:spPr>
          <a:xfrm rot="20643306">
            <a:off x="395061" y="5166166"/>
            <a:ext cx="4941535" cy="461665"/>
          </a:xfrm>
          <a:prstGeom prst="rect">
            <a:avLst/>
          </a:prstGeom>
          <a:noFill/>
        </p:spPr>
        <p:txBody>
          <a:bodyPr wrap="square" rtlCol="0">
            <a:spAutoFit/>
          </a:bodyPr>
          <a:lstStyle/>
          <a:p>
            <a:r>
              <a:rPr lang="en-US" sz="2400" b="1" dirty="0">
                <a:solidFill>
                  <a:schemeClr val="tx2"/>
                </a:solidFill>
                <a:latin typeface="Arial Narrow" panose="020B0606020202030204" pitchFamily="34" charset="0"/>
              </a:rPr>
              <a:t>Health education</a:t>
            </a:r>
          </a:p>
        </p:txBody>
      </p:sp>
    </p:spTree>
    <p:extLst>
      <p:ext uri="{BB962C8B-B14F-4D97-AF65-F5344CB8AC3E}">
        <p14:creationId xmlns:p14="http://schemas.microsoft.com/office/powerpoint/2010/main" val="3656808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D62BA3F2-EBD2-4F23-A0E9-6EB57DEFA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5410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981200"/>
            <a:ext cx="5836515" cy="4381278"/>
          </a:xfrm>
          <a:prstGeom prst="rect">
            <a:avLst/>
          </a:prstGeom>
        </p:spPr>
      </p:pic>
    </p:spTree>
    <p:extLst>
      <p:ext uri="{BB962C8B-B14F-4D97-AF65-F5344CB8AC3E}">
        <p14:creationId xmlns:p14="http://schemas.microsoft.com/office/powerpoint/2010/main" val="24210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Autofit/>
          </a:bodyPr>
          <a:lstStyle/>
          <a:p>
            <a:br>
              <a:rPr lang="en-US" sz="3200" dirty="0"/>
            </a:br>
            <a:r>
              <a:rPr lang="en-US" sz="4000" dirty="0"/>
              <a:t>Cancer Mortality Rates</a:t>
            </a:r>
            <a:br>
              <a:rPr lang="en-US" sz="3200" dirty="0"/>
            </a:br>
            <a:r>
              <a:rPr lang="en-US" sz="2400" dirty="0"/>
              <a:t>Harford County &amp; Maryland, 2013-2017</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41</a:t>
            </a:fld>
            <a:endParaRPr lang="en-US" dirty="0"/>
          </a:p>
        </p:txBody>
      </p:sp>
      <p:graphicFrame>
        <p:nvGraphicFramePr>
          <p:cNvPr id="2" name="Chart 1"/>
          <p:cNvGraphicFramePr/>
          <p:nvPr>
            <p:extLst/>
          </p:nvPr>
        </p:nvGraphicFramePr>
        <p:xfrm>
          <a:off x="381000" y="1397000"/>
          <a:ext cx="8458200" cy="43418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104900" y="5738812"/>
            <a:ext cx="350520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 Age-Adjusted Rates</a:t>
            </a:r>
          </a:p>
          <a:p>
            <a:pPr eaLnBrk="1" hangingPunct="1">
              <a:spcBef>
                <a:spcPct val="0"/>
              </a:spcBef>
              <a:buFontTx/>
              <a:buNone/>
              <a:defRPr/>
            </a:pPr>
            <a:r>
              <a:rPr lang="en-US" altLang="en-US" sz="1200" dirty="0">
                <a:solidFill>
                  <a:schemeClr val="bg1">
                    <a:lumMod val="50000"/>
                  </a:schemeClr>
                </a:solidFill>
                <a:latin typeface="Arial" charset="0"/>
              </a:rPr>
              <a:t>Source: Maryland Vital Statistics Reports</a:t>
            </a:r>
          </a:p>
        </p:txBody>
      </p:sp>
      <p:sp>
        <p:nvSpPr>
          <p:cNvPr id="6" name="Text Placeholder 2"/>
          <p:cNvSpPr txBox="1">
            <a:spLocks/>
          </p:cNvSpPr>
          <p:nvPr/>
        </p:nvSpPr>
        <p:spPr>
          <a:xfrm>
            <a:off x="6019800" y="1600200"/>
            <a:ext cx="2438400" cy="736600"/>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000" dirty="0">
                <a:latin typeface="+mn-lt"/>
              </a:rPr>
              <a:t>Harford County rates  worse than the State.</a:t>
            </a:r>
            <a:endParaRPr lang="en-US" dirty="0">
              <a:latin typeface="+mn-lt"/>
            </a:endParaRPr>
          </a:p>
        </p:txBody>
      </p:sp>
    </p:spTree>
    <p:extLst>
      <p:ext uri="{BB962C8B-B14F-4D97-AF65-F5344CB8AC3E}">
        <p14:creationId xmlns:p14="http://schemas.microsoft.com/office/powerpoint/2010/main" val="127740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10" name="Title 10">
            <a:extLst>
              <a:ext uri="{FF2B5EF4-FFF2-40B4-BE49-F238E27FC236}">
                <a16:creationId xmlns:a16="http://schemas.microsoft.com/office/drawing/2014/main" id="{7CD4C8EC-ACEB-4A57-8618-74879160939E}"/>
              </a:ext>
            </a:extLst>
          </p:cNvPr>
          <p:cNvSpPr txBox="1">
            <a:spLocks/>
          </p:cNvSpPr>
          <p:nvPr/>
        </p:nvSpPr>
        <p:spPr>
          <a:xfrm>
            <a:off x="-9525" y="-1"/>
            <a:ext cx="9144000"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Cancer Incidence Rates by Type</a:t>
            </a:r>
            <a:endParaRPr lang="en-US" sz="3600" b="1" i="1" dirty="0">
              <a:solidFill>
                <a:schemeClr val="tx2">
                  <a:lumMod val="20000"/>
                  <a:lumOff val="80000"/>
                </a:schemeClr>
              </a:solidFill>
              <a:latin typeface="Arial Narrow" panose="020B060602020203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223" b="56666"/>
          <a:stretch/>
        </p:blipFill>
        <p:spPr>
          <a:xfrm>
            <a:off x="-1142999" y="1447800"/>
            <a:ext cx="10972800" cy="4583798"/>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Tree>
    <p:extLst>
      <p:ext uri="{BB962C8B-B14F-4D97-AF65-F5344CB8AC3E}">
        <p14:creationId xmlns:p14="http://schemas.microsoft.com/office/powerpoint/2010/main" val="1024862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10" name="Title 10">
            <a:extLst>
              <a:ext uri="{FF2B5EF4-FFF2-40B4-BE49-F238E27FC236}">
                <a16:creationId xmlns:a16="http://schemas.microsoft.com/office/drawing/2014/main" id="{7CD4C8EC-ACEB-4A57-8618-74879160939E}"/>
              </a:ext>
            </a:extLst>
          </p:cNvPr>
          <p:cNvSpPr txBox="1">
            <a:spLocks/>
          </p:cNvSpPr>
          <p:nvPr/>
        </p:nvSpPr>
        <p:spPr>
          <a:xfrm>
            <a:off x="-9525" y="-1"/>
            <a:ext cx="9144000"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Cancer Incidence Rates by Race</a:t>
            </a:r>
            <a:endParaRPr lang="en-US" sz="3600" b="1" i="1" dirty="0">
              <a:solidFill>
                <a:schemeClr val="tx2">
                  <a:lumMod val="20000"/>
                  <a:lumOff val="80000"/>
                </a:schemeClr>
              </a:solidFill>
              <a:latin typeface="Arial Narrow" panose="020B060602020203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628" t="50440" r="9411" b="16226"/>
          <a:stretch/>
        </p:blipFill>
        <p:spPr>
          <a:xfrm>
            <a:off x="-217159" y="1095856"/>
            <a:ext cx="9361159" cy="5076344"/>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Tree>
    <p:extLst>
      <p:ext uri="{BB962C8B-B14F-4D97-AF65-F5344CB8AC3E}">
        <p14:creationId xmlns:p14="http://schemas.microsoft.com/office/powerpoint/2010/main" val="2105911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Autofit/>
          </a:bodyPr>
          <a:lstStyle/>
          <a:p>
            <a:br>
              <a:rPr lang="en-US" sz="3200" dirty="0"/>
            </a:br>
            <a:r>
              <a:rPr lang="en-US" sz="4000" dirty="0"/>
              <a:t>COPD Mortality Rates</a:t>
            </a:r>
            <a:br>
              <a:rPr lang="en-US" sz="3200" dirty="0"/>
            </a:br>
            <a:r>
              <a:rPr lang="en-US" sz="2400" dirty="0"/>
              <a:t>Harford County &amp; Maryland, 2013-2017</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44</a:t>
            </a:fld>
            <a:endParaRPr lang="en-US" dirty="0"/>
          </a:p>
        </p:txBody>
      </p:sp>
      <p:graphicFrame>
        <p:nvGraphicFramePr>
          <p:cNvPr id="5" name="Chart 4"/>
          <p:cNvGraphicFramePr/>
          <p:nvPr>
            <p:extLst/>
          </p:nvPr>
        </p:nvGraphicFramePr>
        <p:xfrm>
          <a:off x="381000" y="1397000"/>
          <a:ext cx="84582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p:cNvSpPr txBox="1">
            <a:spLocks noChangeArrowheads="1"/>
          </p:cNvSpPr>
          <p:nvPr/>
        </p:nvSpPr>
        <p:spPr bwMode="auto">
          <a:xfrm>
            <a:off x="1066800" y="5619750"/>
            <a:ext cx="350520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 Age-Adjusted Rates</a:t>
            </a:r>
          </a:p>
          <a:p>
            <a:pPr eaLnBrk="1" hangingPunct="1">
              <a:spcBef>
                <a:spcPct val="0"/>
              </a:spcBef>
              <a:buFontTx/>
              <a:buNone/>
              <a:defRPr/>
            </a:pPr>
            <a:r>
              <a:rPr lang="en-US" altLang="en-US" sz="1200" dirty="0">
                <a:solidFill>
                  <a:schemeClr val="bg1">
                    <a:lumMod val="50000"/>
                  </a:schemeClr>
                </a:solidFill>
                <a:latin typeface="Arial" charset="0"/>
              </a:rPr>
              <a:t>Source: Maryland Vital Statistics Reports</a:t>
            </a:r>
          </a:p>
        </p:txBody>
      </p:sp>
      <p:sp>
        <p:nvSpPr>
          <p:cNvPr id="8" name="Text Placeholder 2"/>
          <p:cNvSpPr txBox="1">
            <a:spLocks/>
          </p:cNvSpPr>
          <p:nvPr/>
        </p:nvSpPr>
        <p:spPr>
          <a:xfrm>
            <a:off x="5562600" y="1600200"/>
            <a:ext cx="2438400" cy="685800"/>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000" dirty="0">
                <a:latin typeface="+mn-lt"/>
              </a:rPr>
              <a:t>Harford County rates worse than the State.</a:t>
            </a:r>
            <a:endParaRPr lang="en-US" dirty="0">
              <a:latin typeface="+mn-lt"/>
            </a:endParaRPr>
          </a:p>
        </p:txBody>
      </p:sp>
    </p:spTree>
    <p:extLst>
      <p:ext uri="{BB962C8B-B14F-4D97-AF65-F5344CB8AC3E}">
        <p14:creationId xmlns:p14="http://schemas.microsoft.com/office/powerpoint/2010/main" val="2528840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Autofit/>
          </a:bodyPr>
          <a:lstStyle/>
          <a:p>
            <a:br>
              <a:rPr lang="en-US" sz="3200" dirty="0"/>
            </a:br>
            <a:r>
              <a:rPr lang="en-US" sz="4000" dirty="0"/>
              <a:t> Alzheimer’s Mortality Rates</a:t>
            </a:r>
            <a:br>
              <a:rPr lang="en-US" sz="3200" dirty="0"/>
            </a:br>
            <a:r>
              <a:rPr lang="en-US" sz="2400" dirty="0"/>
              <a:t>Harford County &amp; Maryland, 2013-2017</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45</a:t>
            </a:fld>
            <a:endParaRPr lang="en-US" dirty="0"/>
          </a:p>
        </p:txBody>
      </p:sp>
      <p:graphicFrame>
        <p:nvGraphicFramePr>
          <p:cNvPr id="6" name="Chart 5"/>
          <p:cNvGraphicFramePr/>
          <p:nvPr>
            <p:extLst/>
          </p:nvPr>
        </p:nvGraphicFramePr>
        <p:xfrm>
          <a:off x="381000" y="1397000"/>
          <a:ext cx="84582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4"/>
          <p:cNvSpPr txBox="1">
            <a:spLocks noChangeArrowheads="1"/>
          </p:cNvSpPr>
          <p:nvPr/>
        </p:nvSpPr>
        <p:spPr bwMode="auto">
          <a:xfrm>
            <a:off x="914400" y="5664200"/>
            <a:ext cx="350520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 Age-Adjusted Rates</a:t>
            </a:r>
          </a:p>
          <a:p>
            <a:pPr eaLnBrk="1" hangingPunct="1">
              <a:spcBef>
                <a:spcPct val="0"/>
              </a:spcBef>
              <a:buFontTx/>
              <a:buNone/>
              <a:defRPr/>
            </a:pPr>
            <a:r>
              <a:rPr lang="en-US" altLang="en-US" sz="1200" dirty="0">
                <a:solidFill>
                  <a:schemeClr val="bg1">
                    <a:lumMod val="50000"/>
                  </a:schemeClr>
                </a:solidFill>
                <a:latin typeface="Arial" charset="0"/>
              </a:rPr>
              <a:t>Source: Maryland Vital Statistics Reports</a:t>
            </a:r>
          </a:p>
        </p:txBody>
      </p:sp>
      <p:sp>
        <p:nvSpPr>
          <p:cNvPr id="8" name="Text Placeholder 2"/>
          <p:cNvSpPr txBox="1">
            <a:spLocks/>
          </p:cNvSpPr>
          <p:nvPr/>
        </p:nvSpPr>
        <p:spPr>
          <a:xfrm>
            <a:off x="1905000" y="1438681"/>
            <a:ext cx="3886200" cy="721093"/>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000" dirty="0">
                <a:latin typeface="+mn-lt"/>
              </a:rPr>
              <a:t>Harford County rates have increased by 19% over past 5 years.</a:t>
            </a:r>
            <a:endParaRPr lang="en-US" dirty="0">
              <a:latin typeface="+mn-lt"/>
            </a:endParaRPr>
          </a:p>
        </p:txBody>
      </p:sp>
    </p:spTree>
    <p:extLst>
      <p:ext uri="{BB962C8B-B14F-4D97-AF65-F5344CB8AC3E}">
        <p14:creationId xmlns:p14="http://schemas.microsoft.com/office/powerpoint/2010/main" val="2025856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Autofit/>
          </a:bodyPr>
          <a:lstStyle/>
          <a:p>
            <a:br>
              <a:rPr lang="en-US" sz="3200" dirty="0"/>
            </a:br>
            <a:r>
              <a:rPr lang="en-US" sz="4000" dirty="0"/>
              <a:t>Child Maltreatment Rates</a:t>
            </a:r>
            <a:br>
              <a:rPr lang="en-US" sz="3200" dirty="0"/>
            </a:br>
            <a:r>
              <a:rPr lang="en-US" sz="2400" dirty="0"/>
              <a:t>Harford County &amp; Maryland, 2012-2016</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46</a:t>
            </a:fld>
            <a:endParaRPr lang="en-US" dirty="0"/>
          </a:p>
        </p:txBody>
      </p:sp>
      <p:graphicFrame>
        <p:nvGraphicFramePr>
          <p:cNvPr id="5" name="Chart 4"/>
          <p:cNvGraphicFramePr/>
          <p:nvPr>
            <p:extLst/>
          </p:nvPr>
        </p:nvGraphicFramePr>
        <p:xfrm>
          <a:off x="462516" y="1422400"/>
          <a:ext cx="84582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p:cNvSpPr txBox="1">
            <a:spLocks noChangeArrowheads="1"/>
          </p:cNvSpPr>
          <p:nvPr/>
        </p:nvSpPr>
        <p:spPr bwMode="auto">
          <a:xfrm>
            <a:off x="1066800" y="5664200"/>
            <a:ext cx="4191000"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Source: Maryland DHR</a:t>
            </a:r>
          </a:p>
          <a:p>
            <a:pPr eaLnBrk="1" hangingPunct="1">
              <a:spcBef>
                <a:spcPct val="0"/>
              </a:spcBef>
              <a:buFontTx/>
              <a:buNone/>
              <a:defRPr/>
            </a:pPr>
            <a:r>
              <a:rPr lang="en-US" altLang="en-US" sz="1200" dirty="0">
                <a:solidFill>
                  <a:schemeClr val="bg1">
                    <a:lumMod val="50000"/>
                  </a:schemeClr>
                </a:solidFill>
                <a:latin typeface="Arial" charset="0"/>
              </a:rPr>
              <a:t>http://ship.md.networkofcare.org/ph/ship</a:t>
            </a:r>
          </a:p>
        </p:txBody>
      </p:sp>
      <p:sp>
        <p:nvSpPr>
          <p:cNvPr id="7" name="Text Placeholder 2"/>
          <p:cNvSpPr txBox="1">
            <a:spLocks/>
          </p:cNvSpPr>
          <p:nvPr/>
        </p:nvSpPr>
        <p:spPr>
          <a:xfrm>
            <a:off x="4711109" y="1524000"/>
            <a:ext cx="2971800" cy="668338"/>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000" dirty="0">
                <a:latin typeface="+mn-lt"/>
              </a:rPr>
              <a:t>Harford County rate exceeds the State average.</a:t>
            </a:r>
            <a:endParaRPr lang="en-US" dirty="0">
              <a:latin typeface="+mn-lt"/>
            </a:endParaRPr>
          </a:p>
        </p:txBody>
      </p:sp>
    </p:spTree>
    <p:extLst>
      <p:ext uri="{BB962C8B-B14F-4D97-AF65-F5344CB8AC3E}">
        <p14:creationId xmlns:p14="http://schemas.microsoft.com/office/powerpoint/2010/main" val="1079124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Autofit/>
          </a:bodyPr>
          <a:lstStyle/>
          <a:p>
            <a:br>
              <a:rPr lang="en-US" sz="3200" dirty="0"/>
            </a:br>
            <a:r>
              <a:rPr lang="en-US" sz="4000" dirty="0"/>
              <a:t>Domestic Violence Rates</a:t>
            </a:r>
            <a:br>
              <a:rPr lang="en-US" sz="3200" dirty="0"/>
            </a:br>
            <a:r>
              <a:rPr lang="en-US" sz="2400" dirty="0"/>
              <a:t>Harford County &amp; Maryland, 2012-2016</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47</a:t>
            </a:fld>
            <a:endParaRPr lang="en-US" dirty="0"/>
          </a:p>
        </p:txBody>
      </p:sp>
      <p:graphicFrame>
        <p:nvGraphicFramePr>
          <p:cNvPr id="5" name="Chart 4"/>
          <p:cNvGraphicFramePr/>
          <p:nvPr>
            <p:extLst/>
          </p:nvPr>
        </p:nvGraphicFramePr>
        <p:xfrm>
          <a:off x="462516" y="1422400"/>
          <a:ext cx="84582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p:cNvSpPr txBox="1">
            <a:spLocks noChangeArrowheads="1"/>
          </p:cNvSpPr>
          <p:nvPr/>
        </p:nvSpPr>
        <p:spPr bwMode="auto">
          <a:xfrm>
            <a:off x="1066800" y="5664200"/>
            <a:ext cx="4191000" cy="461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Source: Maryland Uniform Crime Reporting Program</a:t>
            </a:r>
          </a:p>
          <a:p>
            <a:pPr eaLnBrk="1" hangingPunct="1">
              <a:spcBef>
                <a:spcPct val="0"/>
              </a:spcBef>
              <a:buFontTx/>
              <a:buNone/>
              <a:defRPr/>
            </a:pPr>
            <a:r>
              <a:rPr lang="en-US" altLang="en-US" sz="1200" dirty="0">
                <a:solidFill>
                  <a:schemeClr val="bg1">
                    <a:lumMod val="50000"/>
                  </a:schemeClr>
                </a:solidFill>
                <a:latin typeface="Arial" charset="0"/>
              </a:rPr>
              <a:t>http://ship.md.networkofcare.org/ph/ship</a:t>
            </a:r>
          </a:p>
        </p:txBody>
      </p:sp>
      <p:sp>
        <p:nvSpPr>
          <p:cNvPr id="7" name="Text Placeholder 2"/>
          <p:cNvSpPr txBox="1">
            <a:spLocks/>
          </p:cNvSpPr>
          <p:nvPr/>
        </p:nvSpPr>
        <p:spPr>
          <a:xfrm>
            <a:off x="1905000" y="1463972"/>
            <a:ext cx="2971800" cy="668338"/>
          </a:xfrm>
          <a:prstGeom prst="rect">
            <a:avLst/>
          </a:prstGeom>
          <a:solidFill>
            <a:srgbClr val="FFFF00"/>
          </a:solidFill>
        </p:spPr>
        <p:txBody>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Adobe Kaiti Std R" pitchFamily="18" charset="-128"/>
                <a:ea typeface="Adobe Kaiti Std R" pitchFamily="18" charset="-128"/>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Adobe Kaiti Std R" pitchFamily="18" charset="-128"/>
                <a:ea typeface="Adobe Kaiti Std R" pitchFamily="18" charset="-128"/>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Adobe Kaiti Std R" pitchFamily="18" charset="-128"/>
                <a:ea typeface="Adobe Kaiti Std R" pitchFamily="18" charset="-128"/>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Adobe Kaiti Std R" pitchFamily="18" charset="-128"/>
                <a:ea typeface="Adobe Kaiti Std R" pitchFamily="18"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000" dirty="0">
                <a:latin typeface="+mn-lt"/>
              </a:rPr>
              <a:t>Harford County rate now exceeds the State average.</a:t>
            </a:r>
            <a:endParaRPr lang="en-US" dirty="0">
              <a:latin typeface="+mn-lt"/>
            </a:endParaRPr>
          </a:p>
        </p:txBody>
      </p:sp>
    </p:spTree>
    <p:extLst>
      <p:ext uri="{BB962C8B-B14F-4D97-AF65-F5344CB8AC3E}">
        <p14:creationId xmlns:p14="http://schemas.microsoft.com/office/powerpoint/2010/main" val="1135897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Autofit/>
          </a:bodyPr>
          <a:lstStyle/>
          <a:p>
            <a:br>
              <a:rPr lang="en-US" sz="3200" dirty="0"/>
            </a:br>
            <a:r>
              <a:rPr lang="en-US" sz="4000" dirty="0"/>
              <a:t> Chlamydia Rates</a:t>
            </a:r>
            <a:br>
              <a:rPr lang="en-US" sz="3200" dirty="0"/>
            </a:br>
            <a:r>
              <a:rPr lang="en-US" sz="2400" dirty="0"/>
              <a:t>Harford County &amp; Maryland, 2013-2017</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48</a:t>
            </a:fld>
            <a:endParaRPr lang="en-US" dirty="0"/>
          </a:p>
        </p:txBody>
      </p:sp>
      <p:graphicFrame>
        <p:nvGraphicFramePr>
          <p:cNvPr id="2" name="Chart 1"/>
          <p:cNvGraphicFramePr/>
          <p:nvPr>
            <p:extLst/>
          </p:nvPr>
        </p:nvGraphicFramePr>
        <p:xfrm>
          <a:off x="381000" y="1397000"/>
          <a:ext cx="8458200" cy="43418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104900" y="5738812"/>
            <a:ext cx="350520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 Age-Adjusted Rates</a:t>
            </a:r>
          </a:p>
          <a:p>
            <a:pPr eaLnBrk="1" hangingPunct="1">
              <a:spcBef>
                <a:spcPct val="0"/>
              </a:spcBef>
              <a:buFontTx/>
              <a:buNone/>
              <a:defRPr/>
            </a:pPr>
            <a:r>
              <a:rPr lang="en-US" altLang="en-US" sz="1200" dirty="0">
                <a:solidFill>
                  <a:schemeClr val="bg1">
                    <a:lumMod val="50000"/>
                  </a:schemeClr>
                </a:solidFill>
                <a:latin typeface="Arial" charset="0"/>
              </a:rPr>
              <a:t>Source: Maryland Vital Statistics Reports</a:t>
            </a:r>
          </a:p>
        </p:txBody>
      </p:sp>
    </p:spTree>
    <p:extLst>
      <p:ext uri="{BB962C8B-B14F-4D97-AF65-F5344CB8AC3E}">
        <p14:creationId xmlns:p14="http://schemas.microsoft.com/office/powerpoint/2010/main" val="1323848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noAutofit/>
          </a:bodyPr>
          <a:lstStyle/>
          <a:p>
            <a:br>
              <a:rPr lang="en-US" sz="3200" dirty="0"/>
            </a:br>
            <a:r>
              <a:rPr lang="en-US" sz="4000" dirty="0"/>
              <a:t> Gonorrhea Rates</a:t>
            </a:r>
            <a:br>
              <a:rPr lang="en-US" sz="3200" dirty="0"/>
            </a:br>
            <a:r>
              <a:rPr lang="en-US" sz="2400" dirty="0"/>
              <a:t>Harford County &amp; Maryland, 2013-2017</a:t>
            </a:r>
            <a:endParaRPr lang="en-US" sz="3200" dirty="0"/>
          </a:p>
        </p:txBody>
      </p:sp>
      <p:sp>
        <p:nvSpPr>
          <p:cNvPr id="4" name="Slide Number Placeholder 3"/>
          <p:cNvSpPr>
            <a:spLocks noGrp="1"/>
          </p:cNvSpPr>
          <p:nvPr>
            <p:ph type="sldNum" sz="quarter" idx="10"/>
          </p:nvPr>
        </p:nvSpPr>
        <p:spPr/>
        <p:txBody>
          <a:bodyPr/>
          <a:lstStyle/>
          <a:p>
            <a:fld id="{8E145768-8A22-4FFD-AC95-E3A3F5948B2E}" type="slidenum">
              <a:rPr lang="en-US" smtClean="0"/>
              <a:t>49</a:t>
            </a:fld>
            <a:endParaRPr lang="en-US" dirty="0"/>
          </a:p>
        </p:txBody>
      </p:sp>
      <p:graphicFrame>
        <p:nvGraphicFramePr>
          <p:cNvPr id="2" name="Chart 1"/>
          <p:cNvGraphicFramePr/>
          <p:nvPr>
            <p:extLst/>
          </p:nvPr>
        </p:nvGraphicFramePr>
        <p:xfrm>
          <a:off x="381000" y="1397000"/>
          <a:ext cx="8458200" cy="43418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104900" y="5738812"/>
            <a:ext cx="3505200" cy="460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defRPr/>
            </a:pPr>
            <a:r>
              <a:rPr lang="en-US" altLang="en-US" sz="1200" dirty="0">
                <a:solidFill>
                  <a:schemeClr val="bg1">
                    <a:lumMod val="50000"/>
                  </a:schemeClr>
                </a:solidFill>
                <a:latin typeface="Arial" charset="0"/>
              </a:rPr>
              <a:t>* Age-Adjusted Rates</a:t>
            </a:r>
          </a:p>
          <a:p>
            <a:pPr eaLnBrk="1" hangingPunct="1">
              <a:spcBef>
                <a:spcPct val="0"/>
              </a:spcBef>
              <a:buFontTx/>
              <a:buNone/>
              <a:defRPr/>
            </a:pPr>
            <a:r>
              <a:rPr lang="en-US" altLang="en-US" sz="1200" dirty="0">
                <a:solidFill>
                  <a:schemeClr val="bg1">
                    <a:lumMod val="50000"/>
                  </a:schemeClr>
                </a:solidFill>
                <a:latin typeface="Arial" charset="0"/>
              </a:rPr>
              <a:t>Source: Maryland Vital Statistics Reports</a:t>
            </a:r>
          </a:p>
        </p:txBody>
      </p:sp>
      <p:sp>
        <p:nvSpPr>
          <p:cNvPr id="7" name="Text Placeholder 2"/>
          <p:cNvSpPr txBox="1">
            <a:spLocks/>
          </p:cNvSpPr>
          <p:nvPr/>
        </p:nvSpPr>
        <p:spPr>
          <a:xfrm>
            <a:off x="1981200" y="1397000"/>
            <a:ext cx="2235200" cy="685800"/>
          </a:xfrm>
          <a:prstGeom prst="rect">
            <a:avLst/>
          </a:prstGeom>
          <a:solidFill>
            <a:srgbClr val="FFFF00"/>
          </a:solidFill>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None/>
              <a:defRPr/>
            </a:pPr>
            <a:r>
              <a:rPr lang="en-US" altLang="en-US" sz="2000" dirty="0">
                <a:latin typeface="+mn-lt"/>
              </a:rPr>
              <a:t>282% increase over the past 5 years</a:t>
            </a:r>
            <a:endParaRPr lang="en-US" dirty="0">
              <a:latin typeface="+mn-lt"/>
            </a:endParaRPr>
          </a:p>
        </p:txBody>
      </p:sp>
    </p:spTree>
    <p:extLst>
      <p:ext uri="{BB962C8B-B14F-4D97-AF65-F5344CB8AC3E}">
        <p14:creationId xmlns:p14="http://schemas.microsoft.com/office/powerpoint/2010/main" val="19358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1018" y="5715000"/>
            <a:ext cx="990600" cy="1143000"/>
          </a:xfrm>
          <a:prstGeom prst="rect">
            <a:avLst/>
          </a:prstGeom>
        </p:spPr>
      </p:pic>
      <p:pic>
        <p:nvPicPr>
          <p:cNvPr id="7" name="Picture 6">
            <a:extLst>
              <a:ext uri="{FF2B5EF4-FFF2-40B4-BE49-F238E27FC236}">
                <a16:creationId xmlns:a16="http://schemas.microsoft.com/office/drawing/2014/main" id="{A6F36424-B374-470E-8CA4-20EB1AFC1A06}"/>
              </a:ext>
            </a:extLst>
          </p:cNvPr>
          <p:cNvPicPr>
            <a:picLocks noChangeAspect="1"/>
          </p:cNvPicPr>
          <p:nvPr/>
        </p:nvPicPr>
        <p:blipFill rotWithShape="1">
          <a:blip r:embed="rId3">
            <a:extLst>
              <a:ext uri="{28A0092B-C50C-407E-A947-70E740481C1C}">
                <a14:useLocalDpi xmlns:a14="http://schemas.microsoft.com/office/drawing/2010/main" val="0"/>
              </a:ext>
            </a:extLst>
          </a:blip>
          <a:srcRect l="6284" r="5739" b="8012"/>
          <a:stretch/>
        </p:blipFill>
        <p:spPr>
          <a:xfrm>
            <a:off x="1447800" y="76200"/>
            <a:ext cx="5334000" cy="6512558"/>
          </a:xfrm>
          <a:prstGeom prst="rect">
            <a:avLst/>
          </a:prstGeom>
        </p:spPr>
      </p:pic>
      <p:sp>
        <p:nvSpPr>
          <p:cNvPr id="4" name="Slide Number Placeholder 3"/>
          <p:cNvSpPr>
            <a:spLocks noGrp="1"/>
          </p:cNvSpPr>
          <p:nvPr>
            <p:ph type="sldNum" sz="quarter" idx="4294967295"/>
          </p:nvPr>
        </p:nvSpPr>
        <p:spPr>
          <a:xfrm>
            <a:off x="76200" y="6370637"/>
            <a:ext cx="2133600" cy="365125"/>
          </a:xfrm>
          <a:prstGeom prst="rect">
            <a:avLst/>
          </a:prstGeom>
        </p:spPr>
        <p:txBody>
          <a:bodyPr/>
          <a:lstStyle/>
          <a:p>
            <a:r>
              <a:rPr lang="en-US" sz="1200" dirty="0">
                <a:solidFill>
                  <a:schemeClr val="bg1"/>
                </a:solidFill>
              </a:rPr>
              <a:t>16</a:t>
            </a:r>
          </a:p>
        </p:txBody>
      </p:sp>
    </p:spTree>
    <p:extLst>
      <p:ext uri="{BB962C8B-B14F-4D97-AF65-F5344CB8AC3E}">
        <p14:creationId xmlns:p14="http://schemas.microsoft.com/office/powerpoint/2010/main" val="2153787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D8C17-5C08-4E29-919C-E0B22D9E91F4}"/>
              </a:ext>
            </a:extLst>
          </p:cNvPr>
          <p:cNvSpPr>
            <a:spLocks noGrp="1"/>
          </p:cNvSpPr>
          <p:nvPr>
            <p:ph type="sldNum" sz="quarter" idx="12"/>
          </p:nvPr>
        </p:nvSpPr>
        <p:spPr/>
        <p:txBody>
          <a:bodyPr/>
          <a:lstStyle/>
          <a:p>
            <a:pPr>
              <a:defRPr/>
            </a:pPr>
            <a:fld id="{60EC5A32-3552-4951-B8B9-844C594C48A6}" type="slidenum">
              <a:rPr lang="en-US" altLang="en-US" smtClean="0"/>
              <a:pPr>
                <a:defRPr/>
              </a:pPr>
              <a:t>50</a:t>
            </a:fld>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10287000" cy="8212282"/>
          </a:xfrm>
          <a:prstGeom prst="rect">
            <a:avLst/>
          </a:prstGeom>
        </p:spPr>
      </p:pic>
      <p:sp>
        <p:nvSpPr>
          <p:cNvPr id="6" name="Title 3"/>
          <p:cNvSpPr txBox="1">
            <a:spLocks/>
          </p:cNvSpPr>
          <p:nvPr/>
        </p:nvSpPr>
        <p:spPr>
          <a:xfrm>
            <a:off x="0" y="0"/>
            <a:ext cx="9144000" cy="914400"/>
          </a:xfrm>
          <a:prstGeom prst="rect">
            <a:avLst/>
          </a:prstGeom>
          <a:solidFill>
            <a:schemeClr val="tx2">
              <a:lumMod val="50000"/>
              <a:alpha val="63000"/>
            </a:schemeClr>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rtlCol="0">
            <a:normAutofit fontScale="77500" lnSpcReduction="20000"/>
          </a:bodyPr>
          <a:lstStyle>
            <a:lvl1pPr algn="ctr" defTabSz="914400" rtl="0" eaLnBrk="1" latinLnBrk="0" hangingPunct="1">
              <a:spcBef>
                <a:spcPct val="0"/>
              </a:spcBef>
              <a:buNone/>
              <a:defRPr sz="4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800" dirty="0">
                <a:solidFill>
                  <a:schemeClr val="tx2">
                    <a:lumMod val="20000"/>
                    <a:lumOff val="80000"/>
                  </a:schemeClr>
                </a:solidFill>
              </a:rPr>
              <a:t>Chlamydia &amp; Gonorrhea Cases by High School Attendance Area, Harford County, 2016-2017, Ages 15-19</a:t>
            </a:r>
            <a:endParaRPr lang="en-US" sz="3200" dirty="0">
              <a:solidFill>
                <a:schemeClr val="tx2">
                  <a:lumMod val="20000"/>
                  <a:lumOff val="80000"/>
                </a:schemeClr>
              </a:solidFill>
            </a:endParaRPr>
          </a:p>
          <a:p>
            <a:pPr>
              <a:defRPr/>
            </a:pPr>
            <a:endParaRPr lang="en-US" sz="3800" dirty="0">
              <a:solidFill>
                <a:schemeClr val="tx2">
                  <a:lumMod val="20000"/>
                  <a:lumOff val="80000"/>
                </a:schemeClr>
              </a:solidFill>
            </a:endParaRPr>
          </a:p>
        </p:txBody>
      </p:sp>
    </p:spTree>
    <p:extLst>
      <p:ext uri="{BB962C8B-B14F-4D97-AF65-F5344CB8AC3E}">
        <p14:creationId xmlns:p14="http://schemas.microsoft.com/office/powerpoint/2010/main" val="555910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2223" b="26666"/>
          <a:stretch/>
        </p:blipFill>
        <p:spPr>
          <a:xfrm>
            <a:off x="97758" y="1056050"/>
            <a:ext cx="8575963" cy="537972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10" name="Title 10">
            <a:extLst>
              <a:ext uri="{FF2B5EF4-FFF2-40B4-BE49-F238E27FC236}">
                <a16:creationId xmlns:a16="http://schemas.microsoft.com/office/drawing/2014/main" id="{7CD4C8EC-ACEB-4A57-8618-74879160939E}"/>
              </a:ext>
            </a:extLst>
          </p:cNvPr>
          <p:cNvSpPr txBox="1">
            <a:spLocks/>
          </p:cNvSpPr>
          <p:nvPr/>
        </p:nvSpPr>
        <p:spPr>
          <a:xfrm>
            <a:off x="-9525" y="-1"/>
            <a:ext cx="9144000"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Most Pressing Health Issues</a:t>
            </a:r>
            <a:endParaRPr lang="en-US" sz="3600" b="1" i="1" dirty="0">
              <a:solidFill>
                <a:schemeClr val="tx2">
                  <a:lumMod val="20000"/>
                  <a:lumOff val="80000"/>
                </a:schemeClr>
              </a:solidFill>
              <a:latin typeface="Arial Narrow" panose="020B060602020203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Tree>
    <p:extLst>
      <p:ext uri="{BB962C8B-B14F-4D97-AF65-F5344CB8AC3E}">
        <p14:creationId xmlns:p14="http://schemas.microsoft.com/office/powerpoint/2010/main" val="2566633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7A8E90-B95C-465B-B28C-158F326B0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7" name="Title 10">
            <a:extLst>
              <a:ext uri="{FF2B5EF4-FFF2-40B4-BE49-F238E27FC236}">
                <a16:creationId xmlns:a16="http://schemas.microsoft.com/office/drawing/2014/main" id="{C904CEF0-9538-40C6-85DB-A79DB92AB650}"/>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4000" b="1" dirty="0">
                <a:solidFill>
                  <a:schemeClr val="tx2">
                    <a:lumMod val="20000"/>
                    <a:lumOff val="80000"/>
                  </a:schemeClr>
                </a:solidFill>
                <a:latin typeface="Arial Narrow" panose="020B0606020202030204" pitchFamily="34" charset="0"/>
              </a:rPr>
              <a:t>The Measles Epidemic</a:t>
            </a:r>
          </a:p>
        </p:txBody>
      </p:sp>
    </p:spTree>
    <p:extLst>
      <p:ext uri="{BB962C8B-B14F-4D97-AF65-F5344CB8AC3E}">
        <p14:creationId xmlns:p14="http://schemas.microsoft.com/office/powerpoint/2010/main" val="3206431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5" name="Title 10">
            <a:extLst>
              <a:ext uri="{FF2B5EF4-FFF2-40B4-BE49-F238E27FC236}">
                <a16:creationId xmlns:a16="http://schemas.microsoft.com/office/drawing/2014/main" id="{25D76354-A32B-43CE-8BD2-CACCDA418EE9}"/>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Vaccines Do Not Cause Autism.</a:t>
            </a:r>
          </a:p>
          <a:p>
            <a:pPr fontAlgn="auto">
              <a:spcBef>
                <a:spcPts val="0"/>
              </a:spcBef>
              <a:spcAft>
                <a:spcPts val="0"/>
              </a:spcAft>
              <a:defRPr/>
            </a:pPr>
            <a:r>
              <a:rPr lang="en-US" sz="3600" b="1" i="1" dirty="0">
                <a:solidFill>
                  <a:schemeClr val="tx2">
                    <a:lumMod val="20000"/>
                    <a:lumOff val="80000"/>
                  </a:schemeClr>
                </a:solidFill>
                <a:latin typeface="Arial Narrow" panose="020B0606020202030204" pitchFamily="34" charset="0"/>
              </a:rPr>
              <a:t>Measles Do Cause Deaths.</a:t>
            </a:r>
          </a:p>
        </p:txBody>
      </p:sp>
      <p:pic>
        <p:nvPicPr>
          <p:cNvPr id="3" name="Picture 2">
            <a:extLst>
              <a:ext uri="{FF2B5EF4-FFF2-40B4-BE49-F238E27FC236}">
                <a16:creationId xmlns:a16="http://schemas.microsoft.com/office/drawing/2014/main" id="{9FAD9CF3-57A6-43A7-BC8A-B327EE5C92DF}"/>
              </a:ext>
            </a:extLst>
          </p:cNvPr>
          <p:cNvPicPr>
            <a:picLocks noChangeAspect="1"/>
          </p:cNvPicPr>
          <p:nvPr/>
        </p:nvPicPr>
        <p:blipFill rotWithShape="1">
          <a:blip r:embed="rId3">
            <a:extLst>
              <a:ext uri="{28A0092B-C50C-407E-A947-70E740481C1C}">
                <a14:useLocalDpi xmlns:a14="http://schemas.microsoft.com/office/drawing/2010/main" val="0"/>
              </a:ext>
            </a:extLst>
          </a:blip>
          <a:srcRect b="62222"/>
          <a:stretch/>
        </p:blipFill>
        <p:spPr>
          <a:xfrm>
            <a:off x="304801" y="1264920"/>
            <a:ext cx="4267200" cy="4450080"/>
          </a:xfrm>
          <a:prstGeom prst="rect">
            <a:avLst/>
          </a:prstGeom>
        </p:spPr>
      </p:pic>
      <p:pic>
        <p:nvPicPr>
          <p:cNvPr id="9" name="Picture 8">
            <a:extLst>
              <a:ext uri="{FF2B5EF4-FFF2-40B4-BE49-F238E27FC236}">
                <a16:creationId xmlns:a16="http://schemas.microsoft.com/office/drawing/2014/main" id="{FBED12AB-9E0B-44C8-8F14-5C6131BEA93B}"/>
              </a:ext>
            </a:extLst>
          </p:cNvPr>
          <p:cNvPicPr>
            <a:picLocks noChangeAspect="1"/>
          </p:cNvPicPr>
          <p:nvPr/>
        </p:nvPicPr>
        <p:blipFill rotWithShape="1">
          <a:blip r:embed="rId3">
            <a:extLst>
              <a:ext uri="{28A0092B-C50C-407E-A947-70E740481C1C}">
                <a14:useLocalDpi xmlns:a14="http://schemas.microsoft.com/office/drawing/2010/main" val="0"/>
              </a:ext>
            </a:extLst>
          </a:blip>
          <a:srcRect t="37355" b="12645"/>
          <a:stretch/>
        </p:blipFill>
        <p:spPr>
          <a:xfrm>
            <a:off x="4800600" y="1219200"/>
            <a:ext cx="3912402" cy="4450080"/>
          </a:xfrm>
          <a:prstGeom prst="rect">
            <a:avLst/>
          </a:prstGeom>
        </p:spPr>
      </p:pic>
    </p:spTree>
    <p:extLst>
      <p:ext uri="{BB962C8B-B14F-4D97-AF65-F5344CB8AC3E}">
        <p14:creationId xmlns:p14="http://schemas.microsoft.com/office/powerpoint/2010/main" val="2441763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1792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9" name="Title 3">
            <a:extLst>
              <a:ext uri="{FF2B5EF4-FFF2-40B4-BE49-F238E27FC236}">
                <a16:creationId xmlns:a16="http://schemas.microsoft.com/office/drawing/2014/main" id="{F7D6ED6E-5A9E-4235-A861-5F0811096380}"/>
              </a:ext>
            </a:extLst>
          </p:cNvPr>
          <p:cNvSpPr txBox="1">
            <a:spLocks/>
          </p:cNvSpPr>
          <p:nvPr/>
        </p:nvSpPr>
        <p:spPr>
          <a:xfrm>
            <a:off x="0" y="304801"/>
            <a:ext cx="9144000" cy="1981200"/>
          </a:xfrm>
          <a:prstGeom prst="rect">
            <a:avLst/>
          </a:prstGeom>
          <a:solidFill>
            <a:schemeClr val="tx2">
              <a:lumMod val="50000"/>
              <a:alpha val="63000"/>
            </a:schemeClr>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rtlCol="0">
            <a:normAutofit/>
          </a:bodyPr>
          <a:lstStyle>
            <a:lvl1pPr algn="ctr" defTabSz="914400" rtl="0" eaLnBrk="1" latinLnBrk="0" hangingPunct="1">
              <a:spcBef>
                <a:spcPct val="0"/>
              </a:spcBef>
              <a:buNone/>
              <a:defRPr sz="4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6000" b="1" i="1" dirty="0">
                <a:solidFill>
                  <a:schemeClr val="tx2">
                    <a:lumMod val="20000"/>
                    <a:lumOff val="80000"/>
                  </a:schemeClr>
                </a:solidFill>
                <a:latin typeface="Arial Narrow" panose="020B0606020202030204" pitchFamily="34" charset="0"/>
              </a:rPr>
              <a:t>Thank you!</a:t>
            </a:r>
            <a:endParaRPr lang="en-US" sz="6000" dirty="0">
              <a:solidFill>
                <a:schemeClr val="tx2">
                  <a:lumMod val="20000"/>
                  <a:lumOff val="80000"/>
                </a:schemeClr>
              </a:solidFill>
              <a:latin typeface="Arial Narrow" panose="020B0606020202030204" pitchFamily="34" charset="0"/>
            </a:endParaRPr>
          </a:p>
          <a:p>
            <a:pPr>
              <a:defRPr/>
            </a:pPr>
            <a:r>
              <a:rPr lang="en-US" sz="3200" dirty="0">
                <a:solidFill>
                  <a:schemeClr val="tx2">
                    <a:lumMod val="20000"/>
                    <a:lumOff val="80000"/>
                  </a:schemeClr>
                </a:solidFill>
              </a:rPr>
              <a:t>410-838-1500</a:t>
            </a:r>
          </a:p>
          <a:p>
            <a:pPr>
              <a:defRPr/>
            </a:pPr>
            <a:r>
              <a:rPr lang="en-US" sz="3200" dirty="0">
                <a:solidFill>
                  <a:schemeClr val="tx2">
                    <a:lumMod val="20000"/>
                    <a:lumOff val="80000"/>
                  </a:schemeClr>
                </a:solidFill>
              </a:rPr>
              <a:t>www.harfordcountyhealth.com</a:t>
            </a:r>
          </a:p>
          <a:p>
            <a:pPr>
              <a:defRPr/>
            </a:pPr>
            <a:endParaRPr lang="en-US" sz="3800" dirty="0">
              <a:solidFill>
                <a:schemeClr val="tx2">
                  <a:lumMod val="20000"/>
                  <a:lumOff val="80000"/>
                </a:schemeClr>
              </a:solidFill>
            </a:endParaRPr>
          </a:p>
        </p:txBody>
      </p:sp>
    </p:spTree>
    <p:extLst>
      <p:ext uri="{BB962C8B-B14F-4D97-AF65-F5344CB8AC3E}">
        <p14:creationId xmlns:p14="http://schemas.microsoft.com/office/powerpoint/2010/main" val="237542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4661" y="1425284"/>
            <a:ext cx="3510150" cy="1846659"/>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n w="254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200" b="1" u="sng" dirty="0">
                <a:solidFill>
                  <a:schemeClr val="tx2">
                    <a:lumMod val="20000"/>
                    <a:lumOff val="80000"/>
                  </a:schemeClr>
                </a:solidFill>
                <a:latin typeface="Arial Narrow" panose="020B0606020202030204" pitchFamily="34" charset="0"/>
              </a:rPr>
              <a:t>Harford County Council</a:t>
            </a:r>
          </a:p>
          <a:p>
            <a:pPr algn="ctr"/>
            <a:r>
              <a:rPr lang="en-US" u="sng" dirty="0">
                <a:solidFill>
                  <a:schemeClr val="tx2">
                    <a:lumMod val="20000"/>
                    <a:lumOff val="80000"/>
                  </a:schemeClr>
                </a:solidFill>
                <a:latin typeface="Arial Narrow" panose="020B0606020202030204" pitchFamily="34" charset="0"/>
              </a:rPr>
              <a:t>(</a:t>
            </a:r>
            <a:r>
              <a:rPr lang="en-US" dirty="0">
                <a:solidFill>
                  <a:schemeClr val="tx2">
                    <a:lumMod val="20000"/>
                    <a:lumOff val="80000"/>
                  </a:schemeClr>
                </a:solidFill>
                <a:latin typeface="Arial Narrow" panose="020B0606020202030204" pitchFamily="34" charset="0"/>
              </a:rPr>
              <a:t>Ex Officio Board of Health</a:t>
            </a:r>
            <a:r>
              <a:rPr lang="en-US" u="sng" dirty="0">
                <a:solidFill>
                  <a:schemeClr val="tx2">
                    <a:lumMod val="20000"/>
                    <a:lumOff val="80000"/>
                  </a:schemeClr>
                </a:solidFill>
                <a:latin typeface="Arial Narrow" panose="020B0606020202030204" pitchFamily="34" charset="0"/>
              </a:rPr>
              <a:t>)</a:t>
            </a:r>
          </a:p>
          <a:p>
            <a:pPr algn="ctr"/>
            <a:r>
              <a:rPr lang="en-US" i="1" dirty="0">
                <a:solidFill>
                  <a:schemeClr val="tx2">
                    <a:lumMod val="20000"/>
                    <a:lumOff val="80000"/>
                  </a:schemeClr>
                </a:solidFill>
                <a:latin typeface="Arial Narrow" panose="020B0606020202030204" pitchFamily="34" charset="0"/>
              </a:rPr>
              <a:t>Patrick </a:t>
            </a:r>
            <a:r>
              <a:rPr lang="en-US" i="1" dirty="0" err="1">
                <a:solidFill>
                  <a:schemeClr val="tx2">
                    <a:lumMod val="20000"/>
                    <a:lumOff val="80000"/>
                  </a:schemeClr>
                </a:solidFill>
                <a:latin typeface="Arial Narrow" panose="020B0606020202030204" pitchFamily="34" charset="0"/>
              </a:rPr>
              <a:t>Vincenti</a:t>
            </a:r>
            <a:r>
              <a:rPr lang="en-US" i="1" dirty="0">
                <a:solidFill>
                  <a:schemeClr val="tx2">
                    <a:lumMod val="20000"/>
                    <a:lumOff val="80000"/>
                  </a:schemeClr>
                </a:solidFill>
                <a:latin typeface="Arial Narrow" panose="020B0606020202030204" pitchFamily="34" charset="0"/>
              </a:rPr>
              <a:t> - Council President</a:t>
            </a:r>
          </a:p>
          <a:p>
            <a:pPr algn="ctr"/>
            <a:r>
              <a:rPr lang="en-US" i="1" dirty="0">
                <a:solidFill>
                  <a:schemeClr val="tx2">
                    <a:lumMod val="20000"/>
                    <a:lumOff val="80000"/>
                  </a:schemeClr>
                </a:solidFill>
                <a:latin typeface="Arial Narrow" panose="020B0606020202030204" pitchFamily="34" charset="0"/>
              </a:rPr>
              <a:t>Andre Johnson, Joseph Woods,</a:t>
            </a:r>
          </a:p>
          <a:p>
            <a:pPr algn="ctr"/>
            <a:r>
              <a:rPr lang="en-US" i="1" dirty="0">
                <a:solidFill>
                  <a:schemeClr val="tx2">
                    <a:lumMod val="20000"/>
                    <a:lumOff val="80000"/>
                  </a:schemeClr>
                </a:solidFill>
                <a:latin typeface="Arial Narrow" panose="020B0606020202030204" pitchFamily="34" charset="0"/>
              </a:rPr>
              <a:t>Tony Giangiordano, Chad Shrodes</a:t>
            </a:r>
          </a:p>
          <a:p>
            <a:pPr algn="ctr"/>
            <a:r>
              <a:rPr lang="en-US" i="1" dirty="0">
                <a:solidFill>
                  <a:schemeClr val="tx2">
                    <a:lumMod val="20000"/>
                    <a:lumOff val="80000"/>
                  </a:schemeClr>
                </a:solidFill>
                <a:latin typeface="Arial Narrow" panose="020B0606020202030204" pitchFamily="34" charset="0"/>
              </a:rPr>
              <a:t>Robert Wagner, Curtis Beulah</a:t>
            </a:r>
          </a:p>
        </p:txBody>
      </p:sp>
      <p:sp>
        <p:nvSpPr>
          <p:cNvPr id="36" name="TextBox 35"/>
          <p:cNvSpPr txBox="1"/>
          <p:nvPr/>
        </p:nvSpPr>
        <p:spPr>
          <a:xfrm>
            <a:off x="990600" y="1411557"/>
            <a:ext cx="3082588" cy="1846659"/>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n w="25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effectLst>
            <a:outerShdw blurRad="50800" dist="38100" dir="2700000" algn="tl" rotWithShape="0">
              <a:prstClr val="black">
                <a:alpha val="40000"/>
              </a:prstClr>
            </a:outerShdw>
          </a:effectLst>
        </p:spPr>
        <p:txBody>
          <a:bodyPr wrap="square" rtlCol="0">
            <a:spAutoFit/>
          </a:bodyPr>
          <a:lstStyle/>
          <a:p>
            <a:pPr algn="ctr"/>
            <a:r>
              <a:rPr lang="en-US" sz="2200" b="1" u="sng" dirty="0">
                <a:solidFill>
                  <a:schemeClr val="tx2">
                    <a:lumMod val="20000"/>
                    <a:lumOff val="80000"/>
                  </a:schemeClr>
                </a:solidFill>
                <a:latin typeface="Arial Narrow" panose="020B0606020202030204" pitchFamily="34" charset="0"/>
              </a:rPr>
              <a:t>Maryland Department of</a:t>
            </a:r>
          </a:p>
          <a:p>
            <a:pPr algn="ctr"/>
            <a:r>
              <a:rPr lang="en-US" sz="2200" b="1" u="sng" dirty="0">
                <a:solidFill>
                  <a:schemeClr val="tx2">
                    <a:lumMod val="20000"/>
                    <a:lumOff val="80000"/>
                  </a:schemeClr>
                </a:solidFill>
                <a:latin typeface="Arial Narrow" panose="020B0606020202030204" pitchFamily="34" charset="0"/>
              </a:rPr>
              <a:t> Health (MDH)</a:t>
            </a:r>
          </a:p>
          <a:p>
            <a:pPr algn="ctr"/>
            <a:r>
              <a:rPr lang="en-US" i="1" dirty="0">
                <a:solidFill>
                  <a:schemeClr val="tx2">
                    <a:lumMod val="20000"/>
                    <a:lumOff val="80000"/>
                  </a:schemeClr>
                </a:solidFill>
                <a:latin typeface="Arial Narrow" panose="020B0606020202030204" pitchFamily="34" charset="0"/>
              </a:rPr>
              <a:t>Robert Neall, Secretary</a:t>
            </a:r>
          </a:p>
          <a:p>
            <a:pPr algn="ctr"/>
            <a:r>
              <a:rPr lang="en-US" i="1" dirty="0">
                <a:solidFill>
                  <a:schemeClr val="tx2">
                    <a:lumMod val="20000"/>
                    <a:lumOff val="80000"/>
                  </a:schemeClr>
                </a:solidFill>
                <a:latin typeface="Arial Narrow" panose="020B0606020202030204" pitchFamily="34" charset="0"/>
              </a:rPr>
              <a:t>Fran Phillips, Deputy Secretary</a:t>
            </a:r>
          </a:p>
          <a:p>
            <a:pPr algn="ctr"/>
            <a:endParaRPr lang="en-US" i="1" dirty="0">
              <a:latin typeface="Arial Narrow" panose="020B0606020202030204" pitchFamily="34" charset="0"/>
            </a:endParaRPr>
          </a:p>
          <a:p>
            <a:pPr algn="ctr"/>
            <a:endParaRPr lang="en-US" sz="1200" i="1" dirty="0">
              <a:latin typeface="Arial Narrow" panose="020B0606020202030204" pitchFamily="34" charset="0"/>
            </a:endParaRPr>
          </a:p>
        </p:txBody>
      </p:sp>
      <p:sp>
        <p:nvSpPr>
          <p:cNvPr id="38" name="TextBox 37"/>
          <p:cNvSpPr txBox="1"/>
          <p:nvPr/>
        </p:nvSpPr>
        <p:spPr>
          <a:xfrm>
            <a:off x="2399335" y="3638840"/>
            <a:ext cx="4655224" cy="1015663"/>
          </a:xfrm>
          <a:prstGeom prst="rect">
            <a:avLst/>
          </a:prstGeom>
          <a:solidFill>
            <a:schemeClr val="tx2">
              <a:lumMod val="40000"/>
              <a:lumOff val="60000"/>
            </a:schemeClr>
          </a:solidFill>
          <a:ln w="254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solidFill>
                  <a:srgbClr val="002060"/>
                </a:solidFill>
                <a:latin typeface="Arial Narrow" panose="020B0606020202030204" pitchFamily="34" charset="0"/>
              </a:rPr>
              <a:t>Harford County Health Department</a:t>
            </a:r>
          </a:p>
          <a:p>
            <a:pPr algn="ctr"/>
            <a:r>
              <a:rPr lang="en-US" i="1" dirty="0">
                <a:solidFill>
                  <a:srgbClr val="002060"/>
                </a:solidFill>
                <a:latin typeface="Arial Narrow" panose="020B0606020202030204" pitchFamily="34" charset="0"/>
              </a:rPr>
              <a:t>Russell Moy, MD, MPH, Health Officer</a:t>
            </a:r>
          </a:p>
          <a:p>
            <a:pPr algn="ctr"/>
            <a:r>
              <a:rPr lang="en-US" i="1" dirty="0">
                <a:solidFill>
                  <a:srgbClr val="002060"/>
                </a:solidFill>
                <a:latin typeface="Arial Narrow" panose="020B0606020202030204" pitchFamily="34" charset="0"/>
              </a:rPr>
              <a:t>Marcy Austin, Deputy Health Officer</a:t>
            </a:r>
          </a:p>
        </p:txBody>
      </p:sp>
      <p:cxnSp>
        <p:nvCxnSpPr>
          <p:cNvPr id="11" name="Straight Connector 10"/>
          <p:cNvCxnSpPr>
            <a:cxnSpLocks/>
            <a:stCxn id="36" idx="2"/>
          </p:cNvCxnSpPr>
          <p:nvPr/>
        </p:nvCxnSpPr>
        <p:spPr>
          <a:xfrm>
            <a:off x="2244388" y="3258216"/>
            <a:ext cx="1398083" cy="374684"/>
          </a:xfrm>
          <a:prstGeom prst="line">
            <a:avLst/>
          </a:prstGeom>
          <a:ln w="508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itle 10">
            <a:extLst>
              <a:ext uri="{FF2B5EF4-FFF2-40B4-BE49-F238E27FC236}">
                <a16:creationId xmlns:a16="http://schemas.microsoft.com/office/drawing/2014/main" id="{71268B64-6C82-4247-96C8-CD7F9BFD8B16}"/>
              </a:ext>
            </a:extLst>
          </p:cNvPr>
          <p:cNvSpPr txBox="1">
            <a:spLocks/>
          </p:cNvSpPr>
          <p:nvPr/>
        </p:nvSpPr>
        <p:spPr>
          <a:xfrm>
            <a:off x="-9525" y="0"/>
            <a:ext cx="9144000" cy="1219200"/>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600" b="1" dirty="0">
                <a:solidFill>
                  <a:schemeClr val="tx2">
                    <a:lumMod val="20000"/>
                    <a:lumOff val="80000"/>
                  </a:schemeClr>
                </a:solidFill>
                <a:latin typeface="Arial Narrow" panose="020B0606020202030204" pitchFamily="34" charset="0"/>
              </a:rPr>
              <a:t>Shared Local Public Health Governance</a:t>
            </a:r>
          </a:p>
        </p:txBody>
      </p:sp>
      <p:cxnSp>
        <p:nvCxnSpPr>
          <p:cNvPr id="20" name="Straight Connector 19">
            <a:extLst>
              <a:ext uri="{FF2B5EF4-FFF2-40B4-BE49-F238E27FC236}">
                <a16:creationId xmlns:a16="http://schemas.microsoft.com/office/drawing/2014/main" id="{1F26408E-6665-4878-9548-775DCAE890C2}"/>
              </a:ext>
            </a:extLst>
          </p:cNvPr>
          <p:cNvCxnSpPr>
            <a:cxnSpLocks/>
            <a:stCxn id="3" idx="2"/>
          </p:cNvCxnSpPr>
          <p:nvPr/>
        </p:nvCxnSpPr>
        <p:spPr>
          <a:xfrm flipH="1">
            <a:off x="5218262" y="3258216"/>
            <a:ext cx="1447988" cy="37468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A31BAAC-CF02-4BF8-9F65-F5B78573E88E}"/>
              </a:ext>
            </a:extLst>
          </p:cNvPr>
          <p:cNvSpPr txBox="1"/>
          <p:nvPr/>
        </p:nvSpPr>
        <p:spPr>
          <a:xfrm>
            <a:off x="198912" y="5023259"/>
            <a:ext cx="1363309" cy="646331"/>
          </a:xfrm>
          <a:prstGeom prst="rect">
            <a:avLst/>
          </a:prstGeom>
          <a:solidFill>
            <a:schemeClr val="tx2">
              <a:lumMod val="20000"/>
              <a:lumOff val="80000"/>
            </a:schemeClr>
          </a:solidFill>
          <a:ln w="254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002060"/>
                </a:solidFill>
                <a:latin typeface="Arial Narrow" panose="020B0606020202030204" pitchFamily="34" charset="0"/>
              </a:rPr>
              <a:t>Administrative</a:t>
            </a:r>
          </a:p>
          <a:p>
            <a:pPr algn="ctr"/>
            <a:r>
              <a:rPr lang="en-US" dirty="0">
                <a:solidFill>
                  <a:srgbClr val="002060"/>
                </a:solidFill>
                <a:latin typeface="Arial Narrow" panose="020B0606020202030204" pitchFamily="34" charset="0"/>
              </a:rPr>
              <a:t> Services</a:t>
            </a:r>
          </a:p>
        </p:txBody>
      </p:sp>
      <p:sp>
        <p:nvSpPr>
          <p:cNvPr id="27" name="TextBox 26">
            <a:extLst>
              <a:ext uri="{FF2B5EF4-FFF2-40B4-BE49-F238E27FC236}">
                <a16:creationId xmlns:a16="http://schemas.microsoft.com/office/drawing/2014/main" id="{9B8EC080-C386-4F8A-B616-E18CB019881A}"/>
              </a:ext>
            </a:extLst>
          </p:cNvPr>
          <p:cNvSpPr txBox="1"/>
          <p:nvPr/>
        </p:nvSpPr>
        <p:spPr>
          <a:xfrm>
            <a:off x="1676400" y="5041070"/>
            <a:ext cx="1445870" cy="646331"/>
          </a:xfrm>
          <a:prstGeom prst="rect">
            <a:avLst/>
          </a:prstGeom>
          <a:solidFill>
            <a:schemeClr val="tx2">
              <a:lumMod val="20000"/>
              <a:lumOff val="80000"/>
            </a:schemeClr>
          </a:solidFill>
          <a:ln w="254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002060"/>
                </a:solidFill>
                <a:latin typeface="Arial Narrow" panose="020B0606020202030204" pitchFamily="34" charset="0"/>
              </a:rPr>
              <a:t>Environmental Health</a:t>
            </a:r>
          </a:p>
        </p:txBody>
      </p:sp>
      <p:sp>
        <p:nvSpPr>
          <p:cNvPr id="28" name="TextBox 27">
            <a:extLst>
              <a:ext uri="{FF2B5EF4-FFF2-40B4-BE49-F238E27FC236}">
                <a16:creationId xmlns:a16="http://schemas.microsoft.com/office/drawing/2014/main" id="{A7E1AE04-5767-453D-843A-D58649AC275C}"/>
              </a:ext>
            </a:extLst>
          </p:cNvPr>
          <p:cNvSpPr txBox="1"/>
          <p:nvPr/>
        </p:nvSpPr>
        <p:spPr>
          <a:xfrm>
            <a:off x="3239418" y="5035131"/>
            <a:ext cx="1183151" cy="646331"/>
          </a:xfrm>
          <a:prstGeom prst="rect">
            <a:avLst/>
          </a:prstGeom>
          <a:solidFill>
            <a:schemeClr val="tx2">
              <a:lumMod val="20000"/>
              <a:lumOff val="80000"/>
            </a:schemeClr>
          </a:solidFill>
          <a:ln w="254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002060"/>
                </a:solidFill>
                <a:latin typeface="Arial Narrow" panose="020B0606020202030204" pitchFamily="34" charset="0"/>
              </a:rPr>
              <a:t>Family</a:t>
            </a:r>
          </a:p>
          <a:p>
            <a:pPr algn="ctr"/>
            <a:r>
              <a:rPr lang="en-US" dirty="0">
                <a:solidFill>
                  <a:srgbClr val="002060"/>
                </a:solidFill>
                <a:latin typeface="Arial Narrow" panose="020B0606020202030204" pitchFamily="34" charset="0"/>
              </a:rPr>
              <a:t>Health</a:t>
            </a:r>
          </a:p>
        </p:txBody>
      </p:sp>
      <p:sp>
        <p:nvSpPr>
          <p:cNvPr id="29" name="TextBox 28">
            <a:extLst>
              <a:ext uri="{FF2B5EF4-FFF2-40B4-BE49-F238E27FC236}">
                <a16:creationId xmlns:a16="http://schemas.microsoft.com/office/drawing/2014/main" id="{07EF8013-BE7E-40E2-A622-4CA9A50B6892}"/>
              </a:ext>
            </a:extLst>
          </p:cNvPr>
          <p:cNvSpPr txBox="1"/>
          <p:nvPr/>
        </p:nvSpPr>
        <p:spPr>
          <a:xfrm>
            <a:off x="4575862" y="5029188"/>
            <a:ext cx="1445870" cy="646331"/>
          </a:xfrm>
          <a:prstGeom prst="rect">
            <a:avLst/>
          </a:prstGeom>
          <a:solidFill>
            <a:schemeClr val="tx2">
              <a:lumMod val="20000"/>
              <a:lumOff val="80000"/>
            </a:schemeClr>
          </a:solidFill>
          <a:ln w="254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002060"/>
                </a:solidFill>
                <a:latin typeface="Arial Narrow" panose="020B0606020202030204" pitchFamily="34" charset="0"/>
              </a:rPr>
              <a:t>Behavioral Health</a:t>
            </a:r>
          </a:p>
        </p:txBody>
      </p:sp>
      <p:sp>
        <p:nvSpPr>
          <p:cNvPr id="30" name="TextBox 29">
            <a:extLst>
              <a:ext uri="{FF2B5EF4-FFF2-40B4-BE49-F238E27FC236}">
                <a16:creationId xmlns:a16="http://schemas.microsoft.com/office/drawing/2014/main" id="{807D747B-A5F2-42AC-A8B9-7699F60B9067}"/>
              </a:ext>
            </a:extLst>
          </p:cNvPr>
          <p:cNvSpPr txBox="1"/>
          <p:nvPr/>
        </p:nvSpPr>
        <p:spPr>
          <a:xfrm>
            <a:off x="6186900" y="5035131"/>
            <a:ext cx="1183151" cy="646331"/>
          </a:xfrm>
          <a:prstGeom prst="rect">
            <a:avLst/>
          </a:prstGeom>
          <a:solidFill>
            <a:schemeClr val="tx2">
              <a:lumMod val="20000"/>
              <a:lumOff val="80000"/>
            </a:schemeClr>
          </a:solidFill>
          <a:ln w="254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002060"/>
                </a:solidFill>
                <a:latin typeface="Arial Narrow" panose="020B0606020202030204" pitchFamily="34" charset="0"/>
              </a:rPr>
              <a:t>Clinical</a:t>
            </a:r>
          </a:p>
          <a:p>
            <a:pPr algn="ctr"/>
            <a:r>
              <a:rPr lang="en-US" dirty="0">
                <a:solidFill>
                  <a:srgbClr val="002060"/>
                </a:solidFill>
                <a:latin typeface="Arial Narrow" panose="020B0606020202030204" pitchFamily="34" charset="0"/>
              </a:rPr>
              <a:t>Health</a:t>
            </a:r>
          </a:p>
        </p:txBody>
      </p:sp>
      <p:sp>
        <p:nvSpPr>
          <p:cNvPr id="31" name="TextBox 30">
            <a:extLst>
              <a:ext uri="{FF2B5EF4-FFF2-40B4-BE49-F238E27FC236}">
                <a16:creationId xmlns:a16="http://schemas.microsoft.com/office/drawing/2014/main" id="{AEA8E8A4-4B5D-4160-A593-4AF8E34C46A1}"/>
              </a:ext>
            </a:extLst>
          </p:cNvPr>
          <p:cNvSpPr txBox="1"/>
          <p:nvPr/>
        </p:nvSpPr>
        <p:spPr>
          <a:xfrm>
            <a:off x="7507414" y="5035130"/>
            <a:ext cx="1445870" cy="646331"/>
          </a:xfrm>
          <a:prstGeom prst="rect">
            <a:avLst/>
          </a:prstGeom>
          <a:solidFill>
            <a:schemeClr val="tx2">
              <a:lumMod val="20000"/>
              <a:lumOff val="80000"/>
            </a:schemeClr>
          </a:solidFill>
          <a:ln w="254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002060"/>
                </a:solidFill>
                <a:latin typeface="Arial Narrow" panose="020B0606020202030204" pitchFamily="34" charset="0"/>
              </a:rPr>
              <a:t>Care</a:t>
            </a:r>
          </a:p>
          <a:p>
            <a:pPr algn="ctr"/>
            <a:r>
              <a:rPr lang="en-US" dirty="0">
                <a:solidFill>
                  <a:srgbClr val="002060"/>
                </a:solidFill>
                <a:latin typeface="Arial Narrow" panose="020B0606020202030204" pitchFamily="34" charset="0"/>
              </a:rPr>
              <a:t>Coordination</a:t>
            </a:r>
          </a:p>
        </p:txBody>
      </p:sp>
      <p:cxnSp>
        <p:nvCxnSpPr>
          <p:cNvPr id="32" name="Straight Connector 31">
            <a:extLst>
              <a:ext uri="{FF2B5EF4-FFF2-40B4-BE49-F238E27FC236}">
                <a16:creationId xmlns:a16="http://schemas.microsoft.com/office/drawing/2014/main" id="{EF43FE2B-5186-4200-ACA6-61C3864F4A5F}"/>
              </a:ext>
            </a:extLst>
          </p:cNvPr>
          <p:cNvCxnSpPr/>
          <p:nvPr/>
        </p:nvCxnSpPr>
        <p:spPr>
          <a:xfrm>
            <a:off x="4191000" y="378914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03DD9B5-7C0C-4395-9731-67F2A80257B3}"/>
              </a:ext>
            </a:extLst>
          </p:cNvPr>
          <p:cNvCxnSpPr>
            <a:stCxn id="26" idx="0"/>
          </p:cNvCxnSpPr>
          <p:nvPr/>
        </p:nvCxnSpPr>
        <p:spPr>
          <a:xfrm flipV="1">
            <a:off x="880567" y="4654504"/>
            <a:ext cx="3542002" cy="368755"/>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375FD71-E175-4D72-95B1-93E4D40563F7}"/>
              </a:ext>
            </a:extLst>
          </p:cNvPr>
          <p:cNvCxnSpPr>
            <a:cxnSpLocks/>
            <a:stCxn id="27" idx="0"/>
          </p:cNvCxnSpPr>
          <p:nvPr/>
        </p:nvCxnSpPr>
        <p:spPr>
          <a:xfrm flipV="1">
            <a:off x="2399335" y="4666376"/>
            <a:ext cx="2039164" cy="374694"/>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B48076-604D-4BFA-93DF-A4BDBFA45D18}"/>
              </a:ext>
            </a:extLst>
          </p:cNvPr>
          <p:cNvCxnSpPr>
            <a:cxnSpLocks/>
            <a:stCxn id="28" idx="0"/>
          </p:cNvCxnSpPr>
          <p:nvPr/>
        </p:nvCxnSpPr>
        <p:spPr>
          <a:xfrm flipV="1">
            <a:off x="3830994" y="4666377"/>
            <a:ext cx="607505" cy="368754"/>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30BE3E6-E66A-4640-8CD8-13392786C247}"/>
              </a:ext>
            </a:extLst>
          </p:cNvPr>
          <p:cNvCxnSpPr>
            <a:cxnSpLocks/>
            <a:stCxn id="31" idx="0"/>
            <a:endCxn id="38" idx="2"/>
          </p:cNvCxnSpPr>
          <p:nvPr/>
        </p:nvCxnSpPr>
        <p:spPr>
          <a:xfrm flipH="1" flipV="1">
            <a:off x="4604087" y="4654504"/>
            <a:ext cx="3626262" cy="380626"/>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A4F850B-856C-49DD-9565-97A28493418D}"/>
              </a:ext>
            </a:extLst>
          </p:cNvPr>
          <p:cNvCxnSpPr>
            <a:cxnSpLocks/>
            <a:stCxn id="30" idx="0"/>
            <a:endCxn id="38" idx="2"/>
          </p:cNvCxnSpPr>
          <p:nvPr/>
        </p:nvCxnSpPr>
        <p:spPr>
          <a:xfrm flipH="1" flipV="1">
            <a:off x="4604087" y="4654504"/>
            <a:ext cx="2174389" cy="38062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47FC4EF-8A80-4BC8-A35E-4BCE2E91658A}"/>
              </a:ext>
            </a:extLst>
          </p:cNvPr>
          <p:cNvCxnSpPr>
            <a:cxnSpLocks/>
            <a:stCxn id="29" idx="0"/>
          </p:cNvCxnSpPr>
          <p:nvPr/>
        </p:nvCxnSpPr>
        <p:spPr>
          <a:xfrm flipH="1" flipV="1">
            <a:off x="4466725" y="4666376"/>
            <a:ext cx="832072" cy="362812"/>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0321" y="3445558"/>
            <a:ext cx="1752600" cy="1200329"/>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n w="25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effectLst>
            <a:outerShdw blurRad="50800" dist="38100" dir="2700000" algn="tl" rotWithShape="0">
              <a:prstClr val="black">
                <a:alpha val="40000"/>
              </a:prstClr>
            </a:outerShdw>
          </a:effectLst>
        </p:spPr>
        <p:txBody>
          <a:bodyPr wrap="square" rtlCol="0">
            <a:spAutoFit/>
          </a:bodyPr>
          <a:lstStyle/>
          <a:p>
            <a:pPr algn="ctr"/>
            <a:r>
              <a:rPr lang="en-US" b="1" u="sng" dirty="0">
                <a:solidFill>
                  <a:schemeClr val="tx2">
                    <a:lumMod val="20000"/>
                    <a:lumOff val="80000"/>
                  </a:schemeClr>
                </a:solidFill>
                <a:latin typeface="Arial Narrow" panose="020B0606020202030204" pitchFamily="34" charset="0"/>
              </a:rPr>
              <a:t>Maryland Department of</a:t>
            </a:r>
          </a:p>
          <a:p>
            <a:pPr algn="ctr"/>
            <a:r>
              <a:rPr lang="en-US" b="1" u="sng" dirty="0">
                <a:solidFill>
                  <a:schemeClr val="tx2">
                    <a:lumMod val="20000"/>
                    <a:lumOff val="80000"/>
                  </a:schemeClr>
                </a:solidFill>
                <a:latin typeface="Arial Narrow" panose="020B0606020202030204" pitchFamily="34" charset="0"/>
              </a:rPr>
              <a:t> Environment (MDE)</a:t>
            </a:r>
            <a:endParaRPr lang="en-US" i="1" dirty="0">
              <a:latin typeface="Arial Narrow" panose="020B0606020202030204" pitchFamily="34" charset="0"/>
            </a:endParaRPr>
          </a:p>
        </p:txBody>
      </p:sp>
      <p:cxnSp>
        <p:nvCxnSpPr>
          <p:cNvPr id="22" name="Straight Connector 21"/>
          <p:cNvCxnSpPr>
            <a:cxnSpLocks/>
          </p:cNvCxnSpPr>
          <p:nvPr/>
        </p:nvCxnSpPr>
        <p:spPr>
          <a:xfrm flipV="1">
            <a:off x="1882381" y="4008173"/>
            <a:ext cx="516954" cy="21424"/>
          </a:xfrm>
          <a:prstGeom prst="line">
            <a:avLst/>
          </a:prstGeom>
          <a:ln w="508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Slide Number Placeholder 3"/>
          <p:cNvSpPr>
            <a:spLocks noGrp="1"/>
          </p:cNvSpPr>
          <p:nvPr>
            <p:ph type="sldNum" sz="quarter" idx="4294967295"/>
          </p:nvPr>
        </p:nvSpPr>
        <p:spPr>
          <a:xfrm>
            <a:off x="76200" y="6370637"/>
            <a:ext cx="2133600" cy="365125"/>
          </a:xfrm>
          <a:prstGeom prst="rect">
            <a:avLst/>
          </a:prstGeom>
        </p:spPr>
        <p:txBody>
          <a:bodyPr/>
          <a:lstStyle/>
          <a:p>
            <a:r>
              <a:rPr lang="en-US" sz="1200" dirty="0">
                <a:solidFill>
                  <a:schemeClr val="bg1"/>
                </a:solidFill>
              </a:rPr>
              <a:t>4</a:t>
            </a:r>
          </a:p>
        </p:txBody>
      </p:sp>
    </p:spTree>
    <p:extLst>
      <p:ext uri="{BB962C8B-B14F-4D97-AF65-F5344CB8AC3E}">
        <p14:creationId xmlns:p14="http://schemas.microsoft.com/office/powerpoint/2010/main" val="310447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10" name="Title 3"/>
          <p:cNvSpPr txBox="1">
            <a:spLocks/>
          </p:cNvSpPr>
          <p:nvPr/>
        </p:nvSpPr>
        <p:spPr>
          <a:xfrm>
            <a:off x="1782066" y="282093"/>
            <a:ext cx="6828534" cy="1324536"/>
          </a:xfrm>
          <a:prstGeom prst="rect">
            <a:avLst/>
          </a:prstGeom>
          <a:solidFill>
            <a:schemeClr val="tx2">
              <a:lumMod val="50000"/>
              <a:alpha val="63000"/>
            </a:schemeClr>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rtlCol="0">
            <a:normAutofit lnSpcReduction="10000"/>
          </a:bodyPr>
          <a:lstStyle>
            <a:lvl1pPr algn="ctr" defTabSz="914400" rtl="0" eaLnBrk="1" latinLnBrk="0" hangingPunct="1">
              <a:spcBef>
                <a:spcPct val="0"/>
              </a:spcBef>
              <a:buNone/>
              <a:defRPr sz="4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4300" i="1" dirty="0">
                <a:solidFill>
                  <a:schemeClr val="tx2">
                    <a:lumMod val="20000"/>
                    <a:lumOff val="80000"/>
                  </a:schemeClr>
                </a:solidFill>
              </a:rPr>
              <a:t>How healthy are Harford County residents?</a:t>
            </a:r>
          </a:p>
        </p:txBody>
      </p:sp>
      <p:sp>
        <p:nvSpPr>
          <p:cNvPr id="12" name="TextBox 11"/>
          <p:cNvSpPr txBox="1"/>
          <p:nvPr/>
        </p:nvSpPr>
        <p:spPr>
          <a:xfrm>
            <a:off x="533399" y="1809438"/>
            <a:ext cx="8077201" cy="3939540"/>
          </a:xfrm>
          <a:prstGeom prst="rect">
            <a:avLst/>
          </a:prstGeom>
          <a:solidFill>
            <a:schemeClr val="bg1">
              <a:lumMod val="75000"/>
            </a:schemeClr>
          </a:solidFill>
        </p:spPr>
        <p:txBody>
          <a:bodyPr wrap="square">
            <a:spAutoFit/>
          </a:bodyPr>
          <a:lstStyle/>
          <a:p>
            <a:pPr algn="ctr"/>
            <a:r>
              <a:rPr lang="en-US" sz="3400" i="1" dirty="0">
                <a:solidFill>
                  <a:schemeClr val="tx2">
                    <a:lumMod val="50000"/>
                  </a:schemeClr>
                </a:solidFill>
                <a:latin typeface="Calibri" panose="020F0502020204030204" pitchFamily="34" charset="0"/>
                <a:cs typeface="Calibri" panose="020F0502020204030204" pitchFamily="34" charset="0"/>
              </a:rPr>
              <a:t>Of Maryland’s 24 jurisdictions, what is Harford County’s 2019 health ranking? </a:t>
            </a:r>
          </a:p>
          <a:p>
            <a:endParaRPr lang="en-US" sz="1200" i="1" dirty="0">
              <a:solidFill>
                <a:schemeClr val="tx2">
                  <a:lumMod val="50000"/>
                </a:schemeClr>
              </a:solidFill>
              <a:latin typeface="Calibri" panose="020F0502020204030204" pitchFamily="34" charset="0"/>
              <a:cs typeface="Calibri" panose="020F0502020204030204" pitchFamily="34" charset="0"/>
            </a:endParaRPr>
          </a:p>
          <a:p>
            <a:r>
              <a:rPr lang="en-US" sz="3400" i="1" dirty="0">
                <a:solidFill>
                  <a:schemeClr val="tx2">
                    <a:lumMod val="50000"/>
                  </a:schemeClr>
                </a:solidFill>
                <a:latin typeface="Calibri" panose="020F0502020204030204" pitchFamily="34" charset="0"/>
                <a:cs typeface="Calibri" panose="020F0502020204030204" pitchFamily="34" charset="0"/>
              </a:rPr>
              <a:t>   </a:t>
            </a:r>
            <a:r>
              <a:rPr lang="en-US" sz="3400" dirty="0">
                <a:solidFill>
                  <a:schemeClr val="tx2">
                    <a:lumMod val="50000"/>
                  </a:schemeClr>
                </a:solidFill>
                <a:latin typeface="Calibri" panose="020F0502020204030204" pitchFamily="34" charset="0"/>
                <a:cs typeface="Calibri" panose="020F0502020204030204" pitchFamily="34" charset="0"/>
              </a:rPr>
              <a:t>(A) # 1 (most healthy)</a:t>
            </a:r>
          </a:p>
          <a:p>
            <a:r>
              <a:rPr lang="en-US" sz="3400" dirty="0">
                <a:solidFill>
                  <a:schemeClr val="tx2">
                    <a:lumMod val="50000"/>
                  </a:schemeClr>
                </a:solidFill>
                <a:latin typeface="Calibri" panose="020F0502020204030204" pitchFamily="34" charset="0"/>
                <a:cs typeface="Calibri" panose="020F0502020204030204" pitchFamily="34" charset="0"/>
              </a:rPr>
              <a:t>   (B) # 7</a:t>
            </a:r>
          </a:p>
          <a:p>
            <a:r>
              <a:rPr lang="en-US" sz="3400" dirty="0">
                <a:solidFill>
                  <a:schemeClr val="tx2">
                    <a:lumMod val="50000"/>
                  </a:schemeClr>
                </a:solidFill>
                <a:latin typeface="Calibri" panose="020F0502020204030204" pitchFamily="34" charset="0"/>
                <a:cs typeface="Calibri" panose="020F0502020204030204" pitchFamily="34" charset="0"/>
              </a:rPr>
              <a:t>   (C) # 10</a:t>
            </a:r>
            <a:endParaRPr lang="en-US" sz="3400" b="1" dirty="0">
              <a:solidFill>
                <a:schemeClr val="tx2">
                  <a:lumMod val="50000"/>
                </a:schemeClr>
              </a:solidFill>
              <a:latin typeface="Calibri" panose="020F0502020204030204" pitchFamily="34" charset="0"/>
              <a:cs typeface="Calibri" panose="020F0502020204030204" pitchFamily="34" charset="0"/>
            </a:endParaRPr>
          </a:p>
          <a:p>
            <a:r>
              <a:rPr lang="en-US" sz="3400" dirty="0">
                <a:solidFill>
                  <a:schemeClr val="tx2">
                    <a:lumMod val="50000"/>
                  </a:schemeClr>
                </a:solidFill>
                <a:latin typeface="Calibri" panose="020F0502020204030204" pitchFamily="34" charset="0"/>
                <a:cs typeface="Calibri" panose="020F0502020204030204" pitchFamily="34" charset="0"/>
              </a:rPr>
              <a:t>   (D) # 16</a:t>
            </a:r>
            <a:endParaRPr lang="en-US" sz="3400" b="1" dirty="0">
              <a:solidFill>
                <a:schemeClr val="tx2">
                  <a:lumMod val="50000"/>
                </a:schemeClr>
              </a:solidFill>
              <a:latin typeface="Calibri" panose="020F0502020204030204" pitchFamily="34" charset="0"/>
              <a:cs typeface="Calibri" panose="020F0502020204030204" pitchFamily="34" charset="0"/>
            </a:endParaRPr>
          </a:p>
          <a:p>
            <a:r>
              <a:rPr lang="en-US" sz="3400" dirty="0">
                <a:solidFill>
                  <a:schemeClr val="tx2">
                    <a:lumMod val="50000"/>
                  </a:schemeClr>
                </a:solidFill>
                <a:latin typeface="Calibri" panose="020F0502020204030204" pitchFamily="34" charset="0"/>
                <a:cs typeface="Calibri" panose="020F0502020204030204" pitchFamily="34" charset="0"/>
              </a:rPr>
              <a:t>   (E) # 24 (least healthy)</a:t>
            </a:r>
            <a:endParaRPr lang="en-US" sz="3400" b="1" dirty="0">
              <a:solidFill>
                <a:schemeClr val="tx2">
                  <a:lumMod val="50000"/>
                </a:schemeClr>
              </a:solidFill>
              <a:latin typeface="Calibri" panose="020F0502020204030204" pitchFamily="34" charset="0"/>
              <a:cs typeface="Calibri" panose="020F050202020403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2084">
            <a:off x="151800" y="416231"/>
            <a:ext cx="1770827" cy="1395412"/>
          </a:xfrm>
          <a:prstGeom prst="rect">
            <a:avLst/>
          </a:prstGeom>
        </p:spPr>
      </p:pic>
    </p:spTree>
    <p:extLst>
      <p:ext uri="{BB962C8B-B14F-4D97-AF65-F5344CB8AC3E}">
        <p14:creationId xmlns:p14="http://schemas.microsoft.com/office/powerpoint/2010/main" val="12622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9" name="Title 10">
            <a:extLst>
              <a:ext uri="{FF2B5EF4-FFF2-40B4-BE49-F238E27FC236}">
                <a16:creationId xmlns:a16="http://schemas.microsoft.com/office/drawing/2014/main" id="{C904CEF0-9538-40C6-85DB-A79DB92AB650}"/>
              </a:ext>
            </a:extLst>
          </p:cNvPr>
          <p:cNvSpPr txBox="1">
            <a:spLocks/>
          </p:cNvSpPr>
          <p:nvPr/>
        </p:nvSpPr>
        <p:spPr>
          <a:xfrm>
            <a:off x="-9525" y="-1"/>
            <a:ext cx="9144000"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200" b="1" dirty="0">
                <a:solidFill>
                  <a:schemeClr val="tx2">
                    <a:lumMod val="20000"/>
                    <a:lumOff val="80000"/>
                  </a:schemeClr>
                </a:solidFill>
                <a:latin typeface="Arial Narrow" panose="020B0606020202030204" pitchFamily="34" charset="0"/>
              </a:rPr>
              <a:t>RWJF’s County Health Rankings Methodology  </a:t>
            </a:r>
          </a:p>
        </p:txBody>
      </p:sp>
      <p:pic>
        <p:nvPicPr>
          <p:cNvPr id="3" name="Picture 2">
            <a:extLst>
              <a:ext uri="{FF2B5EF4-FFF2-40B4-BE49-F238E27FC236}">
                <a16:creationId xmlns:a16="http://schemas.microsoft.com/office/drawing/2014/main" id="{581C4807-9D40-43C8-B227-E473D57CC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88636"/>
            <a:ext cx="4576555" cy="5105400"/>
          </a:xfrm>
          <a:prstGeom prst="rect">
            <a:avLst/>
          </a:prstGeom>
        </p:spPr>
      </p:pic>
      <p:sp>
        <p:nvSpPr>
          <p:cNvPr id="7" name="TextBox 6">
            <a:extLst>
              <a:ext uri="{FF2B5EF4-FFF2-40B4-BE49-F238E27FC236}">
                <a16:creationId xmlns:a16="http://schemas.microsoft.com/office/drawing/2014/main" id="{48F64B77-D5EA-4C9F-BB2A-5E7C103D37AD}"/>
              </a:ext>
            </a:extLst>
          </p:cNvPr>
          <p:cNvSpPr txBox="1"/>
          <p:nvPr/>
        </p:nvSpPr>
        <p:spPr>
          <a:xfrm>
            <a:off x="5069577" y="2425237"/>
            <a:ext cx="3952875" cy="2185214"/>
          </a:xfrm>
          <a:prstGeom prst="rect">
            <a:avLst/>
          </a:prstGeom>
          <a:solidFill>
            <a:srgbClr val="FFFF00"/>
          </a:solidFill>
        </p:spPr>
        <p:txBody>
          <a:bodyPr wrap="square" rtlCol="0">
            <a:spAutoFit/>
          </a:bodyPr>
          <a:lstStyle/>
          <a:p>
            <a:pPr algn="ctr"/>
            <a:r>
              <a:rPr lang="en-US" sz="2800" b="1" u="sng" dirty="0">
                <a:solidFill>
                  <a:schemeClr val="tx2"/>
                </a:solidFill>
              </a:rPr>
              <a:t>HEALTH FACTORS</a:t>
            </a:r>
          </a:p>
          <a:p>
            <a:pPr marL="285750" indent="-285750">
              <a:buFontTx/>
              <a:buChar char="-"/>
            </a:pPr>
            <a:endParaRPr lang="en-US" sz="1000" b="1" i="1" dirty="0">
              <a:solidFill>
                <a:schemeClr val="tx2"/>
              </a:solidFill>
            </a:endParaRPr>
          </a:p>
          <a:p>
            <a:pPr marL="285750" indent="-285750">
              <a:buFontTx/>
              <a:buChar char="-"/>
            </a:pPr>
            <a:r>
              <a:rPr lang="en-US" sz="2400" b="1" i="1" dirty="0">
                <a:solidFill>
                  <a:schemeClr val="tx2"/>
                </a:solidFill>
              </a:rPr>
              <a:t>Health Behaviors 30%</a:t>
            </a:r>
          </a:p>
          <a:p>
            <a:pPr marL="285750" indent="-285750">
              <a:buFontTx/>
              <a:buChar char="-"/>
            </a:pPr>
            <a:r>
              <a:rPr lang="en-US" sz="2400" b="1" i="1" dirty="0">
                <a:solidFill>
                  <a:schemeClr val="tx2"/>
                </a:solidFill>
              </a:rPr>
              <a:t>Clinical Care 20%</a:t>
            </a:r>
          </a:p>
          <a:p>
            <a:pPr marL="285750" indent="-285750">
              <a:buFontTx/>
              <a:buChar char="-"/>
            </a:pPr>
            <a:r>
              <a:rPr lang="en-US" sz="2400" b="1" i="1" dirty="0">
                <a:solidFill>
                  <a:schemeClr val="tx2"/>
                </a:solidFill>
              </a:rPr>
              <a:t>Socio-Economic 40%</a:t>
            </a:r>
          </a:p>
          <a:p>
            <a:pPr marL="285750" indent="-285750">
              <a:buFontTx/>
              <a:buChar char="-"/>
            </a:pPr>
            <a:r>
              <a:rPr lang="en-US" sz="2400" b="1" i="1" dirty="0">
                <a:solidFill>
                  <a:schemeClr val="tx2"/>
                </a:solidFill>
              </a:rPr>
              <a:t>Physical Environment 10%</a:t>
            </a:r>
          </a:p>
        </p:txBody>
      </p:sp>
    </p:spTree>
    <p:extLst>
      <p:ext uri="{BB962C8B-B14F-4D97-AF65-F5344CB8AC3E}">
        <p14:creationId xmlns:p14="http://schemas.microsoft.com/office/powerpoint/2010/main" val="12422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153400" y="5715000"/>
            <a:ext cx="990600" cy="1143000"/>
          </a:xfrm>
          <a:prstGeom prst="rect">
            <a:avLst/>
          </a:prstGeom>
        </p:spPr>
      </p:pic>
      <p:sp>
        <p:nvSpPr>
          <p:cNvPr id="8" name="TextBox 7"/>
          <p:cNvSpPr txBox="1"/>
          <p:nvPr/>
        </p:nvSpPr>
        <p:spPr>
          <a:xfrm>
            <a:off x="2382" y="6217920"/>
            <a:ext cx="8148637" cy="685800"/>
          </a:xfrm>
          <a:prstGeom prst="rect">
            <a:avLst/>
          </a:prstGeom>
          <a:solidFill>
            <a:schemeClr val="tx2">
              <a:lumMod val="50000"/>
            </a:schemeClr>
          </a:solidFill>
        </p:spPr>
        <p:txBody>
          <a:bodyPr wrap="square" rtlCol="0">
            <a:spAutoFit/>
          </a:bodyPr>
          <a:lstStyle/>
          <a:p>
            <a:endParaRPr lang="en-US" dirty="0"/>
          </a:p>
        </p:txBody>
      </p:sp>
      <p:sp>
        <p:nvSpPr>
          <p:cNvPr id="9" name="Title 10">
            <a:extLst>
              <a:ext uri="{FF2B5EF4-FFF2-40B4-BE49-F238E27FC236}">
                <a16:creationId xmlns:a16="http://schemas.microsoft.com/office/drawing/2014/main" id="{C904CEF0-9538-40C6-85DB-A79DB92AB650}"/>
              </a:ext>
            </a:extLst>
          </p:cNvPr>
          <p:cNvSpPr txBox="1">
            <a:spLocks/>
          </p:cNvSpPr>
          <p:nvPr/>
        </p:nvSpPr>
        <p:spPr>
          <a:xfrm>
            <a:off x="-9526" y="-1"/>
            <a:ext cx="9153525" cy="1095857"/>
          </a:xfrm>
          <a:prstGeom prst="rect">
            <a:avLst/>
          </a:prstGeom>
          <a:gradFill>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gra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Bef>
                <a:spcPts val="0"/>
              </a:spcBef>
              <a:spcAft>
                <a:spcPts val="0"/>
              </a:spcAft>
              <a:defRPr/>
            </a:pPr>
            <a:r>
              <a:rPr lang="en-US" sz="3200" b="1" dirty="0">
                <a:solidFill>
                  <a:schemeClr val="tx2">
                    <a:lumMod val="20000"/>
                    <a:lumOff val="80000"/>
                  </a:schemeClr>
                </a:solidFill>
                <a:latin typeface="Arial Narrow" panose="020B0606020202030204" pitchFamily="34" charset="0"/>
              </a:rPr>
              <a:t>2019 County Health Rankings:</a:t>
            </a:r>
          </a:p>
          <a:p>
            <a:pPr fontAlgn="auto">
              <a:spcBef>
                <a:spcPts val="0"/>
              </a:spcBef>
              <a:spcAft>
                <a:spcPts val="0"/>
              </a:spcAft>
              <a:defRPr/>
            </a:pPr>
            <a:r>
              <a:rPr lang="en-US" sz="3200" b="1" i="1" dirty="0">
                <a:solidFill>
                  <a:schemeClr val="tx2">
                    <a:lumMod val="20000"/>
                    <a:lumOff val="80000"/>
                  </a:schemeClr>
                </a:solidFill>
                <a:latin typeface="Arial Narrow" panose="020B0606020202030204" pitchFamily="34" charset="0"/>
              </a:rPr>
              <a:t>By Maryland Jurisdiction</a:t>
            </a:r>
          </a:p>
        </p:txBody>
      </p:sp>
      <p:pic>
        <p:nvPicPr>
          <p:cNvPr id="4" name="Picture 3">
            <a:extLst>
              <a:ext uri="{FF2B5EF4-FFF2-40B4-BE49-F238E27FC236}">
                <a16:creationId xmlns:a16="http://schemas.microsoft.com/office/drawing/2014/main" id="{3D6D1383-02C0-4BCA-AB2A-902817F483B3}"/>
              </a:ext>
            </a:extLst>
          </p:cNvPr>
          <p:cNvPicPr>
            <a:picLocks noChangeAspect="1"/>
          </p:cNvPicPr>
          <p:nvPr/>
        </p:nvPicPr>
        <p:blipFill rotWithShape="1">
          <a:blip r:embed="rId3">
            <a:extLst>
              <a:ext uri="{28A0092B-C50C-407E-A947-70E740481C1C}">
                <a14:useLocalDpi xmlns:a14="http://schemas.microsoft.com/office/drawing/2010/main" val="0"/>
              </a:ext>
            </a:extLst>
          </a:blip>
          <a:srcRect l="4674" t="5821" r="13875" b="65556"/>
          <a:stretch/>
        </p:blipFill>
        <p:spPr>
          <a:xfrm>
            <a:off x="-76200" y="1095857"/>
            <a:ext cx="9296400" cy="5815884"/>
          </a:xfrm>
          <a:prstGeom prst="rect">
            <a:avLst/>
          </a:prstGeom>
        </p:spPr>
      </p:pic>
      <p:sp>
        <p:nvSpPr>
          <p:cNvPr id="7" name="Oval 6">
            <a:extLst>
              <a:ext uri="{FF2B5EF4-FFF2-40B4-BE49-F238E27FC236}">
                <a16:creationId xmlns:a16="http://schemas.microsoft.com/office/drawing/2014/main" id="{2D36EEDE-467B-4021-9C7C-D4B9BDD99541}"/>
              </a:ext>
            </a:extLst>
          </p:cNvPr>
          <p:cNvSpPr/>
          <p:nvPr/>
        </p:nvSpPr>
        <p:spPr>
          <a:xfrm rot="21376406">
            <a:off x="4430105" y="4857073"/>
            <a:ext cx="1750108" cy="38019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28347"/>
      </p:ext>
    </p:extLst>
  </p:cSld>
  <p:clrMapOvr>
    <a:masterClrMapping/>
  </p:clrMapOvr>
</p:sld>
</file>

<file path=ppt/theme/theme1.xml><?xml version="1.0" encoding="utf-8"?>
<a:theme xmlns:a="http://schemas.openxmlformats.org/drawingml/2006/main" name="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Presentation Template</Template>
  <TotalTime>0</TotalTime>
  <Words>1657</Words>
  <Application>Microsoft Office PowerPoint</Application>
  <PresentationFormat>On-screen Show (4:3)</PresentationFormat>
  <Paragraphs>341</Paragraphs>
  <Slides>54</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Adobe Kaiti Std R</vt:lpstr>
      <vt:lpstr>Arial</vt:lpstr>
      <vt:lpstr>Arial Narrow</vt:lpstr>
      <vt:lpstr>Calibri</vt:lpstr>
      <vt:lpstr>Trebuchet MS</vt:lpstr>
      <vt:lpstr>Tw Cen MT Condensed Extra Bold</vt:lpstr>
      <vt:lpstr>PowerPoint Presentation Template</vt:lpstr>
      <vt:lpstr>Worksheet</vt:lpstr>
      <vt:lpstr>PowerPoint Presentation</vt:lpstr>
      <vt:lpstr>PowerPoint Presentation</vt:lpstr>
      <vt:lpstr>Mission To protect, promote, and improve the health, safety, and environment of  Harford County residents.  Vision To make Harford County the healthiest community in Maryland.  Values Teamwork, Leadership, Collaboration, Integrity, Commitment, Cultural Sensitivity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&amp; Alcohol Intoxication Deaths By place of occurrence, Harford County, 2013-2017*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Substance Exposed Newborn (SEN) Rates Harford County &amp; Maryland, 2000-2017 </vt:lpstr>
      <vt:lpstr>Rate of Neonatal Abstinence Syndrome (NAS) births,   by jurisdiction of residence, Maryland, 2008-2017</vt:lpstr>
      <vt:lpstr>PowerPoint Presentation</vt:lpstr>
      <vt:lpstr>PowerPoint Presentation</vt:lpstr>
      <vt:lpstr>PowerPoint Presentation</vt:lpstr>
      <vt:lpstr>PowerPoint Presentation</vt:lpstr>
      <vt:lpstr> Suicide Mortality Rates Harford County &amp; Maryland, 2013-2017</vt:lpstr>
      <vt:lpstr>PowerPoint Presentation</vt:lpstr>
      <vt:lpstr> What is the average life expectancy of a Harford County resident?</vt:lpstr>
      <vt:lpstr>What is the average life expectancy of a Harford County resident?</vt:lpstr>
      <vt:lpstr> Which Harford County zip code area has the highest average life expectancy?</vt:lpstr>
      <vt:lpstr> Which Harford County zip code area has the highest average life expectancy?</vt:lpstr>
      <vt:lpstr>PowerPoint Presentation</vt:lpstr>
      <vt:lpstr>PowerPoint Presentation</vt:lpstr>
      <vt:lpstr>PowerPoint Presentation</vt:lpstr>
      <vt:lpstr>PowerPoint Presentation</vt:lpstr>
      <vt:lpstr>PowerPoint Presentation</vt:lpstr>
      <vt:lpstr>PowerPoint Presentation</vt:lpstr>
      <vt:lpstr> Adult Smoking Rates Harford County &amp; Maryland, 2012-2016</vt:lpstr>
      <vt:lpstr> Adolescent Tobacco Use Rates* Harford County &amp; Maryland, 2010-2016</vt:lpstr>
      <vt:lpstr>PowerPoint Presentation</vt:lpstr>
      <vt:lpstr> Cancer Mortality Rates Harford County &amp; Maryland, 2013-2017</vt:lpstr>
      <vt:lpstr>PowerPoint Presentation</vt:lpstr>
      <vt:lpstr>PowerPoint Presentation</vt:lpstr>
      <vt:lpstr> COPD Mortality Rates Harford County &amp; Maryland, 2013-2017</vt:lpstr>
      <vt:lpstr>  Alzheimer’s Mortality Rates Harford County &amp; Maryland, 2013-2017</vt:lpstr>
      <vt:lpstr> Child Maltreatment Rates Harford County &amp; Maryland, 2012-2016</vt:lpstr>
      <vt:lpstr> Domestic Violence Rates Harford County &amp; Maryland, 2012-2016</vt:lpstr>
      <vt:lpstr>  Chlamydia Rates Harford County &amp; Maryland, 2013-2017</vt:lpstr>
      <vt:lpstr>  Gonorrhea Rates Harford County &amp; Maryland, 2013-2017</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Title ]</dc:title>
  <dc:creator>HCHD</dc:creator>
  <cp:lastModifiedBy>R Moy</cp:lastModifiedBy>
  <cp:revision>839</cp:revision>
  <cp:lastPrinted>2019-05-02T12:01:08Z</cp:lastPrinted>
  <dcterms:created xsi:type="dcterms:W3CDTF">2017-07-10T14:22:18Z</dcterms:created>
  <dcterms:modified xsi:type="dcterms:W3CDTF">2019-06-02T16:31:42Z</dcterms:modified>
</cp:coreProperties>
</file>